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1" r:id="rId3"/>
    <p:sldId id="263" r:id="rId4"/>
    <p:sldId id="258" r:id="rId5"/>
    <p:sldId id="264" r:id="rId6"/>
    <p:sldId id="260" r:id="rId7"/>
    <p:sldId id="265" r:id="rId8"/>
    <p:sldId id="269" r:id="rId9"/>
    <p:sldId id="268" r:id="rId10"/>
    <p:sldId id="270" r:id="rId11"/>
    <p:sldId id="266" r:id="rId12"/>
    <p:sldId id="271" r:id="rId13"/>
    <p:sldId id="272" r:id="rId14"/>
    <p:sldId id="275" r:id="rId15"/>
    <p:sldId id="273" r:id="rId16"/>
    <p:sldId id="274" r:id="rId17"/>
    <p:sldId id="278" r:id="rId18"/>
    <p:sldId id="283" r:id="rId19"/>
    <p:sldId id="276" r:id="rId20"/>
    <p:sldId id="277" r:id="rId21"/>
    <p:sldId id="279" r:id="rId22"/>
    <p:sldId id="280" r:id="rId23"/>
    <p:sldId id="281" r:id="rId24"/>
    <p:sldId id="282" r:id="rId25"/>
    <p:sldId id="285" r:id="rId26"/>
    <p:sldId id="286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E76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33"/>
    <p:restoredTop sz="73451"/>
  </p:normalViewPr>
  <p:slideViewPr>
    <p:cSldViewPr snapToGrid="0">
      <p:cViewPr varScale="1">
        <p:scale>
          <a:sx n="89" d="100"/>
          <a:sy n="89" d="100"/>
        </p:scale>
        <p:origin x="122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58944-8CA0-A543-B808-3AA953F1CBE5}" type="datetimeFigureOut">
              <a:rPr lang="en-US" smtClean="0"/>
              <a:t>4/24/23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F0B09-F1BB-FD4B-A026-D420FE757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61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F0B09-F1BB-FD4B-A026-D420FE7576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98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F0B09-F1BB-FD4B-A026-D420FE7576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25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F0B09-F1BB-FD4B-A026-D420FE7576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18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F0B09-F1BB-FD4B-A026-D420FE7576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85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F0B09-F1BB-FD4B-A026-D420FE7576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05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F0B09-F1BB-FD4B-A026-D420FE7576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22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PMAPRS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F0B09-F1BB-FD4B-A026-D420FE7576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6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F0B09-F1BB-FD4B-A026-D420FE7576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57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F0B09-F1BB-FD4B-A026-D420FE7576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92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b="0" i="0" u="none" strike="noStrike" dirty="0">
                <a:solidFill>
                  <a:srgbClr val="ECECF1"/>
                </a:solidFill>
                <a:effectLst/>
                <a:latin typeface="Söhne"/>
              </a:rPr>
              <a:t>I want you to act as a Linux terminal. I will type commands and you will reply with what the terminal should show. I want you to only reply with the terminal output inside one unique code block, and nothing else. Do not write explanations. Do not type commands unless I instruct you to do so. When I need to tell you something in English I will do so by putting text inside curly brackets {like this}. My first command is </a:t>
            </a:r>
            <a:r>
              <a:rPr lang="en-SG" b="0" i="0" u="none" strike="noStrike" dirty="0" err="1">
                <a:solidFill>
                  <a:srgbClr val="ECECF1"/>
                </a:solidFill>
                <a:effectLst/>
                <a:latin typeface="Söhne"/>
              </a:rPr>
              <a:t>pwd</a:t>
            </a:r>
            <a:r>
              <a:rPr lang="en-SG" b="0" i="0" u="none" strike="noStrike" dirty="0">
                <a:solidFill>
                  <a:srgbClr val="ECECF1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F0B09-F1BB-FD4B-A026-D420FE7576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12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F0B09-F1BB-FD4B-A026-D420FE7576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09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F0B09-F1BB-FD4B-A026-D420FE7576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31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F0B09-F1BB-FD4B-A026-D420FE7576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07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F0B09-F1BB-FD4B-A026-D420FE7576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13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F0B09-F1BB-FD4B-A026-D420FE7576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04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F0B09-F1BB-FD4B-A026-D420FE7576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22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F0B09-F1BB-FD4B-A026-D420FE7576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79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F0B09-F1BB-FD4B-A026-D420FE7576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91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F0B09-F1BB-FD4B-A026-D420FE7576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12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F0B09-F1BB-FD4B-A026-D420FE7576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88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F0B09-F1BB-FD4B-A026-D420FE7576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F0B09-F1BB-FD4B-A026-D420FE7576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68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API changes the world!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F0B09-F1BB-FD4B-A026-D420FE7576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0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F0B09-F1BB-FD4B-A026-D420FE7576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55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D310-7788-BFAB-F8A0-6FA21C947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70AD15-9E84-C172-0A09-C9D22B780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48019-AE74-8335-6EE3-2E56F5F83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CF8B-66E9-504E-8586-79C5A85AFCA9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99FCC-DCC2-61C0-B0AF-4CADF1A63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3D2B3-141D-5D4C-8A2E-093A7D3A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C081F-6DFF-374D-9E16-6C8ADA4D8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07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EDA2-A587-604C-6321-516C8F0E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5ECADB-DA17-C1C8-C85E-BF4238281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11536-767E-E721-3824-4FA863863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CF8B-66E9-504E-8586-79C5A85AFCA9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D1E58-27B1-4DA9-4BDF-2FEEBCBBB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855B7-F924-9200-E3DB-415A2EA9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C081F-6DFF-374D-9E16-6C8ADA4D8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35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7DF3CA-14D2-6D4E-6530-A7CC46A1B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3519B3-3AD4-747C-203C-191B0BCCA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99780-D779-0766-57B8-546DB2147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CF8B-66E9-504E-8586-79C5A85AFCA9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2054A-081F-B991-DBDD-AB995A8F9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5B24B-11C1-E1D1-A16C-691574E6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C081F-6DFF-374D-9E16-6C8ADA4D8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20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BBF23-D18E-3381-C56C-CF067965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6ACE7-EF31-2A44-20CE-10D596BEF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F3459-05A0-A577-89D9-D02DF323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CF8B-66E9-504E-8586-79C5A85AFCA9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CCA4A-4B17-27A4-8DD1-255716CF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34249-B234-9D25-C136-A15793A7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C081F-6DFF-374D-9E16-6C8ADA4D8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15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A0A01-6A5C-D8AB-308A-02C6D5337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44765-CD15-5978-4762-F1DAAEF0A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15B95-838C-3FFB-732A-20626AE7D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CF8B-66E9-504E-8586-79C5A85AFCA9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10517-EEF9-7616-20CE-D4CD14784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BF624-9243-59CD-59FD-5B80AFB90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C081F-6DFF-374D-9E16-6C8ADA4D8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383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9A98F-62D2-AB5F-6300-6777A63B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2A58D-5DDE-25E0-561E-1EE5E1349C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A3327-9F14-A55B-C362-912D8BB98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9A710-1AF1-43A3-471F-FF24A24A4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CF8B-66E9-504E-8586-79C5A85AFCA9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E5565-6285-052A-A157-DCC63CFEA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560DD-4CE9-DA3B-2B64-9B44C8FD7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C081F-6DFF-374D-9E16-6C8ADA4D8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15228-E49C-970F-A95A-15024274A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E3890-BEF0-476B-2A47-2D1C3FBE8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E9506-FADB-01FD-4604-C87EFFB5B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0E046C-B39A-D150-9FCD-39790F766A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961AE3-5935-942F-BC19-0CB17A86C2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EBEE4A-EE3B-15E7-4AE2-3EBE3CB1B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CF8B-66E9-504E-8586-79C5A85AFCA9}" type="datetimeFigureOut">
              <a:rPr lang="en-US" smtClean="0"/>
              <a:t>4/24/23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436A7-058C-25DA-7389-75AA87C2A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7E4BD3-B988-57CC-0EEF-F16F9AB6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C081F-6DFF-374D-9E16-6C8ADA4D8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90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563E-B661-46EF-D394-5F9CEF07E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FB8CD-8E59-B569-0676-75784E5CB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CF8B-66E9-504E-8586-79C5A85AFCA9}" type="datetimeFigureOut">
              <a:rPr lang="en-US" smtClean="0"/>
              <a:t>4/24/23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647443-62EB-EC5E-C69A-21696135C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9F638-D777-F8D4-9633-7D48DC81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C081F-6DFF-374D-9E16-6C8ADA4D8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01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851ACB-D66D-4657-E4D6-14CB54781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CF8B-66E9-504E-8586-79C5A85AFCA9}" type="datetimeFigureOut">
              <a:rPr lang="en-US" smtClean="0"/>
              <a:t>4/24/23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4AC770-F7B8-8BDD-111D-2C68F1B6E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A0715-95A3-4DED-69F1-DE37486D2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C081F-6DFF-374D-9E16-6C8ADA4D8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5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1D940-DBAB-6650-0A57-E95D4C329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CD8A1-3099-7343-8F75-434AC2C78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172D6-B532-0473-0EC8-1544F710B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4478B-B1E1-3A08-E161-4267DB529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CF8B-66E9-504E-8586-79C5A85AFCA9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A7A55-A65B-72D2-3B40-A6B9C2824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AF5FE-D3C1-B6CA-E142-F3FA05D70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C081F-6DFF-374D-9E16-6C8ADA4D8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55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9FC29-8398-B4E7-9342-58E8AF6EC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716467-92B2-4EBF-1917-CC2C20A25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F3F5A-D305-E371-7B55-D921796C9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30241-16CC-BDA7-F992-7C2A6B1F2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CF8B-66E9-504E-8586-79C5A85AFCA9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0E1A39-074E-4EBD-9C21-33579E24C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1DD51-FB1D-DCF4-8303-8565FC8B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C081F-6DFF-374D-9E16-6C8ADA4D8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85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354204-5188-9E60-7473-ECBC8143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9272A-A52A-E09B-53FF-1CA4C4300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DAD4C-7F77-5A89-21E8-13369AFEEC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ACF8B-66E9-504E-8586-79C5A85AFCA9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D7824-0F03-D99B-289E-C468BDBF7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471D2-6C80-AEB4-B3C5-61E4442B8B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C081F-6DFF-374D-9E16-6C8ADA4D8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69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petstore3.swagger.io/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quickref.me/json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beautify.org/jsonviewer" TargetMode="External"/><Relationship Id="rId4" Type="http://schemas.openxmlformats.org/officeDocument/2006/relationships/hyperlink" Target="https://jsoneditoronline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waggerhub.com/hom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editor-next.swagger.i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quickref.me/cur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playgroun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astapi.tiangolo.com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onkey&#10;&#10;Description automatically generated with medium confidence">
            <a:extLst>
              <a:ext uri="{FF2B5EF4-FFF2-40B4-BE49-F238E27FC236}">
                <a16:creationId xmlns:a16="http://schemas.microsoft.com/office/drawing/2014/main" id="{83FFECD6-9764-86B0-6A37-BD30532041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" t="4606" r="25435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8C0DF7-9E2A-D423-F53A-9A6CE7F85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>
                <a:latin typeface="Consolas" panose="020B0609020204030204" pitchFamily="49" charset="0"/>
                <a:cs typeface="Consolas" panose="020B0609020204030204" pitchFamily="49" charset="0"/>
              </a:rPr>
              <a:t>Planet of the APIs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72A3A4-6237-1BA7-FD40-71C2836C2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Ng Pan Yong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Chief Cloud Engineer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@pyx7b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1359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80AD-9D84-3268-32B4-E645145D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5" y="831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 Came SOAP Web Services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220255E-8E0B-EA33-5CE0-FDA3B5134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0" y="1333880"/>
            <a:ext cx="6389688" cy="2508441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SG" sz="2000" b="0" i="0" u="none" strike="noStrike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Good</a:t>
            </a:r>
            <a:r>
              <a:rPr lang="en-SG" sz="20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over standard </a:t>
            </a: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 protocol</a:t>
            </a:r>
            <a:endParaRPr lang="en-SG" sz="2000" b="0" i="0" u="none" strike="noStrike" dirty="0">
              <a:solidFill>
                <a:schemeClr val="bg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SG" sz="2000" b="0" i="0" u="none" strike="noStrike" dirty="0">
                <a:solidFill>
                  <a:srgbClr val="FFC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Bad</a:t>
            </a:r>
            <a:r>
              <a:rPr lang="en-SG" sz="20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dependant on XML which adds overhead including transformation &amp; parsing.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SG" sz="20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Bad</a:t>
            </a: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SG" sz="20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WSDL like IDL, laborious to maintain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SG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Ugly</a:t>
            </a: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UDDI global registry of web service concept failed to take-up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4A21DA5-776E-D647-63DE-8C0B43DEE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496" y="3842321"/>
            <a:ext cx="4531295" cy="26600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06C72F4-BBAB-ABA8-E117-3DFF8A608620}"/>
              </a:ext>
            </a:extLst>
          </p:cNvPr>
          <p:cNvSpPr txBox="1"/>
          <p:nvPr/>
        </p:nvSpPr>
        <p:spPr>
          <a:xfrm>
            <a:off x="7107240" y="1110373"/>
            <a:ext cx="4905375" cy="563231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&lt;?xml version="1.0" encoding="UTF-8"?&gt;</a:t>
            </a:r>
          </a:p>
          <a:p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&lt;definitions name="Bookstore"</a:t>
            </a:r>
          </a:p>
          <a:p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targetNamespace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="http://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example.com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/bookstore"</a:t>
            </a:r>
          </a:p>
          <a:p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xmlns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="http://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schemas.xmlsoap.org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wsdl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/"</a:t>
            </a:r>
          </a:p>
          <a:p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xmlns:soap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="http://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schemas.xmlsoap.org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wsdl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/soap/"</a:t>
            </a:r>
          </a:p>
          <a:p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xmlns:tns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="http://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example.com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/bookstore"</a:t>
            </a:r>
          </a:p>
          <a:p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xmlns:xsd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="http://www.w3.org/2001/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XMLSchema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endParaRPr lang="en-SG" sz="1200" b="0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&lt;types&gt;</a:t>
            </a:r>
          </a:p>
          <a:p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xsd:schema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targetNamespace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="http://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example.com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/bookstore"&gt;</a:t>
            </a:r>
          </a:p>
          <a:p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xsd:element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name="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bookId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type="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xsd:int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xsd:element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name="title" type="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xsd:string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xsd:element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name="author" type="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xsd:string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xsd:element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name="price" type="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xsd:float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xsd:schema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&lt;/types&gt;</a:t>
            </a:r>
          </a:p>
          <a:p>
            <a:endParaRPr lang="en-SG" sz="1200" b="0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&lt;message name="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getBookRequest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&lt;part name="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bookId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element="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tns:bookId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&lt;/message&gt;</a:t>
            </a:r>
          </a:p>
          <a:p>
            <a:endParaRPr lang="en-SG" sz="1200" b="0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&lt;message name="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getBookResponse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&lt;part name="title" element="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tns:title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&lt;part name="author" element="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tns:author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&lt;part name="price" element="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tns:price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</a:p>
          <a:p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&lt;/message&gt;</a:t>
            </a:r>
          </a:p>
          <a:p>
            <a:endParaRPr lang="en-SG" sz="1200" b="0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portType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name="</a:t>
            </a:r>
            <a:r>
              <a:rPr lang="en-SG" sz="1200" b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BookstorePortType</a:t>
            </a:r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SG" sz="12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74055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Diagram&#10;&#10;Description automatically generated">
            <a:extLst>
              <a:ext uri="{FF2B5EF4-FFF2-40B4-BE49-F238E27FC236}">
                <a16:creationId xmlns:a16="http://schemas.microsoft.com/office/drawing/2014/main" id="{9B8BD96C-D8F9-0389-4787-47B22591E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62" y="3936999"/>
            <a:ext cx="7670800" cy="266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A280AD-9D84-3268-32B4-E645145D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2" y="831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Came </a:t>
            </a:r>
            <a:r>
              <a:rPr lang="en-US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RESTFul</a:t>
            </a:r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API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220255E-8E0B-EA33-5CE0-FDA3B5134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38" y="1333880"/>
            <a:ext cx="8247063" cy="246659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SG" sz="2000" dirty="0">
                <a:solidFill>
                  <a:srgbClr val="D1D5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-SG" sz="2000" b="0" i="0" u="none" strike="noStrike" dirty="0">
                <a:solidFill>
                  <a:srgbClr val="D1D5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 a </a:t>
            </a:r>
            <a:r>
              <a:rPr lang="en-SG" sz="2000" b="0" i="0" u="none" strike="noStrike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simple</a:t>
            </a:r>
            <a:r>
              <a:rPr lang="en-SG" sz="2000" b="0" i="0" u="none" strike="noStrike" dirty="0">
                <a:solidFill>
                  <a:srgbClr val="D1D5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SG" sz="2000" b="0" i="0" u="none" strike="noStrike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platform independent </a:t>
            </a:r>
            <a:r>
              <a:rPr lang="en-SG" sz="2000" b="0" i="0" u="none" strike="noStrike" dirty="0">
                <a:solidFill>
                  <a:srgbClr val="D1D5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 of HTTP methods interact with resources identified by </a:t>
            </a:r>
            <a:r>
              <a:rPr lang="en-SG" sz="2000" b="0" i="0" u="none" strike="noStrik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URIs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SG" sz="20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SG" sz="2000" b="0" i="0" u="none" strike="noStrike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ightweight</a:t>
            </a:r>
            <a:r>
              <a:rPr lang="en-SG" sz="2000" b="0" i="0" u="none" strike="noStrike" dirty="0">
                <a:solidFill>
                  <a:srgbClr val="D1D5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use of JSON and scaled to handle large amounts of traffic.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SG" sz="20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SG" sz="2000" b="0" i="0" u="none" strike="noStrike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tateless</a:t>
            </a:r>
            <a:r>
              <a:rPr lang="en-SG" sz="2000" b="0" i="0" u="none" strike="noStrike" dirty="0">
                <a:solidFill>
                  <a:srgbClr val="D1D5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simplifies server-side development and allows for better </a:t>
            </a:r>
            <a:r>
              <a:rPr lang="en-SG" sz="2000" b="0" i="0" u="none" strike="noStrike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scalability</a:t>
            </a:r>
            <a:r>
              <a:rPr lang="en-SG" sz="2000" b="0" i="0" u="none" strike="noStrike" dirty="0">
                <a:solidFill>
                  <a:srgbClr val="D1D5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SG" sz="2000" b="0" i="0" u="none" strike="noStrike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fault tolerance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84FD18C1-8B93-396B-AF13-BC53600F4C4D}"/>
              </a:ext>
            </a:extLst>
          </p:cNvPr>
          <p:cNvSpPr txBox="1">
            <a:spLocks/>
          </p:cNvSpPr>
          <p:nvPr/>
        </p:nvSpPr>
        <p:spPr>
          <a:xfrm>
            <a:off x="2097089" y="6277858"/>
            <a:ext cx="1374775" cy="189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+mj-lt"/>
                <a:cs typeface="Consolas" panose="020B0609020204030204" pitchFamily="49" charset="0"/>
              </a:rPr>
              <a:t>source: </a:t>
            </a:r>
            <a:r>
              <a:rPr lang="en-US" sz="1000" b="1" dirty="0" err="1">
                <a:latin typeface="+mj-lt"/>
                <a:cs typeface="Consolas" panose="020B0609020204030204" pitchFamily="49" charset="0"/>
              </a:rPr>
              <a:t>rlogica</a:t>
            </a:r>
            <a:endParaRPr lang="en-US" sz="1000" b="1" dirty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5E7157-0164-FB48-AB3C-15505B4F992F}"/>
              </a:ext>
            </a:extLst>
          </p:cNvPr>
          <p:cNvSpPr txBox="1"/>
          <p:nvPr/>
        </p:nvSpPr>
        <p:spPr>
          <a:xfrm>
            <a:off x="9129712" y="1538316"/>
            <a:ext cx="2736850" cy="45243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SG" b="0" i="0" u="none" strike="noStrike" dirty="0">
                <a:solidFill>
                  <a:srgbClr val="D1D5DB"/>
                </a:solidFill>
                <a:effectLst/>
                <a:latin typeface="Söhne"/>
              </a:rPr>
              <a:t>The term "REST" stands for "Representational State Transfer", which was coined by Roy Fielding in his doctoral dissertation in 2000</a:t>
            </a:r>
          </a:p>
          <a:p>
            <a:endParaRPr lang="en-SG" dirty="0">
              <a:solidFill>
                <a:srgbClr val="D1D5DB"/>
              </a:solidFill>
              <a:latin typeface="Söhne"/>
            </a:endParaRPr>
          </a:p>
          <a:p>
            <a:r>
              <a:rPr lang="en-SG" b="0" i="0" u="none" strike="noStrike" dirty="0">
                <a:solidFill>
                  <a:srgbClr val="D1D5DB"/>
                </a:solidFill>
                <a:effectLst/>
                <a:latin typeface="Söhne"/>
              </a:rPr>
              <a:t>"Representational State Transfer" reflects the idea that a client can access and manipulate the representation of a resource (i.e., its state) through a standardized set of operations (i.e., transfer).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672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80AD-9D84-3268-32B4-E645145D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2" y="831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REST Example: Pet store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9A0BDB-7212-0BE2-381F-6929BA47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6" y="1829723"/>
            <a:ext cx="5092700" cy="482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9F6B82-ABEC-CA59-DC6E-D0A549016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6" y="2834270"/>
            <a:ext cx="5016500" cy="469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BB4D65-356D-1A50-069F-AD539AF78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26" y="3741719"/>
            <a:ext cx="5295900" cy="457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EC1B93-0514-D3DE-101D-6FD55B675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126" y="4680356"/>
            <a:ext cx="5041900" cy="482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1A73C3B-F059-8553-DB23-459229F701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126" y="5644393"/>
            <a:ext cx="5105400" cy="4572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DB70A15-CE61-2A10-C2B3-1C4DC304F2E2}"/>
              </a:ext>
            </a:extLst>
          </p:cNvPr>
          <p:cNvSpPr/>
          <p:nvPr/>
        </p:nvSpPr>
        <p:spPr>
          <a:xfrm>
            <a:off x="5169694" y="1654263"/>
            <a:ext cx="488157" cy="51954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FB5292-AC0C-9EB5-E696-7C5297F1D3A5}"/>
              </a:ext>
            </a:extLst>
          </p:cNvPr>
          <p:cNvSpPr txBox="1"/>
          <p:nvPr/>
        </p:nvSpPr>
        <p:spPr>
          <a:xfrm>
            <a:off x="6043613" y="3734524"/>
            <a:ext cx="5743575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curl -X 'POST' 'https://</a:t>
            </a:r>
            <a:r>
              <a:rPr lang="en-SG" sz="14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petstore.swagger.io</a:t>
            </a:r>
            <a:r>
              <a:rPr lang="en-SG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/v2/pet’ \ </a:t>
            </a:r>
          </a:p>
          <a:p>
            <a:r>
              <a:rPr lang="en-SG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-H 'accept: application/</a:t>
            </a:r>
            <a:r>
              <a:rPr lang="en-SG" sz="14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en-SG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’ \ </a:t>
            </a:r>
            <a:br>
              <a:rPr lang="en-SG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SG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-H 'Content-Type: application/</a:t>
            </a:r>
            <a:r>
              <a:rPr lang="en-SG" sz="14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en-SG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’ \ </a:t>
            </a:r>
          </a:p>
          <a:p>
            <a:r>
              <a:rPr lang="en-SG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-d ‘{ </a:t>
            </a:r>
          </a:p>
          <a:p>
            <a:r>
              <a:rPr lang="en-SG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"id": 0, </a:t>
            </a:r>
          </a:p>
          <a:p>
            <a:r>
              <a:rPr lang="en-SG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"category": { "id": 0, "name": "string" }, </a:t>
            </a:r>
          </a:p>
          <a:p>
            <a:r>
              <a:rPr lang="en-SG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"name": "doggie", </a:t>
            </a:r>
          </a:p>
          <a:p>
            <a:r>
              <a:rPr lang="en-SG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"status": "available" </a:t>
            </a:r>
          </a:p>
          <a:p>
            <a:r>
              <a:rPr lang="en-SG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}'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FC4E943-E2A8-8BDA-D40A-11E4C4F451D5}"/>
              </a:ext>
            </a:extLst>
          </p:cNvPr>
          <p:cNvCxnSpPr>
            <a:cxnSpLocks/>
          </p:cNvCxnSpPr>
          <p:nvPr/>
        </p:nvCxnSpPr>
        <p:spPr>
          <a:xfrm>
            <a:off x="5169694" y="3970319"/>
            <a:ext cx="873919" cy="0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0224221-1449-D2EF-2BC2-F3CB98FEDDF5}"/>
              </a:ext>
            </a:extLst>
          </p:cNvPr>
          <p:cNvSpPr txBox="1"/>
          <p:nvPr/>
        </p:nvSpPr>
        <p:spPr>
          <a:xfrm>
            <a:off x="6043613" y="1794682"/>
            <a:ext cx="5762627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SG" sz="14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curl -X 'GET’ 'https://</a:t>
            </a:r>
            <a:r>
              <a:rPr lang="en-SG" sz="1400" b="0" i="0" u="none" strike="noStrike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petstore.swagger.io</a:t>
            </a:r>
            <a:r>
              <a:rPr lang="en-SG" sz="14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/v2/pet/</a:t>
            </a:r>
            <a:r>
              <a:rPr lang="en-SG" sz="1400" b="0" i="0" u="none" strike="noStrike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findByStatus?status</a:t>
            </a:r>
            <a:r>
              <a:rPr lang="en-SG" sz="14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=available’ \ </a:t>
            </a:r>
          </a:p>
          <a:p>
            <a:r>
              <a:rPr lang="en-SG" sz="14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-H 'accept: application/</a:t>
            </a:r>
            <a:r>
              <a:rPr lang="en-SG" sz="1400" b="0" i="0" u="none" strike="noStrike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en-SG" sz="14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BAC513-3DEF-7B65-5979-DB4F33781A91}"/>
              </a:ext>
            </a:extLst>
          </p:cNvPr>
          <p:cNvCxnSpPr>
            <a:cxnSpLocks/>
          </p:cNvCxnSpPr>
          <p:nvPr/>
        </p:nvCxnSpPr>
        <p:spPr>
          <a:xfrm>
            <a:off x="5169694" y="2071023"/>
            <a:ext cx="873919" cy="0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28F4286-5D13-2FB0-BC5E-F64ECF212D35}"/>
              </a:ext>
            </a:extLst>
          </p:cNvPr>
          <p:cNvSpPr txBox="1"/>
          <p:nvPr/>
        </p:nvSpPr>
        <p:spPr>
          <a:xfrm>
            <a:off x="6043613" y="6089378"/>
            <a:ext cx="5029199" cy="369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8"/>
              </a:rPr>
              <a:t>https://petstore3.swagger.io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53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80AD-9D84-3268-32B4-E645145D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2" y="831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Going 2-way: Web Socket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4012712-AFBC-9E0B-BA0E-AD76331F6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5" y="1690114"/>
            <a:ext cx="6248401" cy="3749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1061AA-0B43-2621-470E-423317A847C6}"/>
              </a:ext>
            </a:extLst>
          </p:cNvPr>
          <p:cNvSpPr txBox="1"/>
          <p:nvPr/>
        </p:nvSpPr>
        <p:spPr>
          <a:xfrm>
            <a:off x="371474" y="1578426"/>
            <a:ext cx="4386264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0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Enable two-way communication between a client and a server over a single, long-lived connection.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real-time applications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Allow binary data transfer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Supported in most modern web browsers using the WebSocket API, which is part of the HTML5 specification</a:t>
            </a:r>
            <a:r>
              <a:rPr lang="en-SG" sz="2000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0F889-66DE-E560-9152-825964C94F25}"/>
              </a:ext>
            </a:extLst>
          </p:cNvPr>
          <p:cNvSpPr txBox="1"/>
          <p:nvPr/>
        </p:nvSpPr>
        <p:spPr>
          <a:xfrm>
            <a:off x="371474" y="5945991"/>
            <a:ext cx="113014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SG" sz="20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 Do not be confused with </a:t>
            </a:r>
            <a:r>
              <a:rPr lang="en-SG" sz="2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 hook</a:t>
            </a:r>
            <a:r>
              <a:rPr lang="en-SG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SG" sz="20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which a one-way server-to-client typically for notifications</a:t>
            </a:r>
            <a:endParaRPr lang="en-US" sz="2000" dirty="0">
              <a:solidFill>
                <a:srgbClr val="FFC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782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1061AA-0B43-2621-470E-423317A847C6}"/>
              </a:ext>
            </a:extLst>
          </p:cNvPr>
          <p:cNvSpPr txBox="1"/>
          <p:nvPr/>
        </p:nvSpPr>
        <p:spPr>
          <a:xfrm>
            <a:off x="371473" y="1907960"/>
            <a:ext cx="6577967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000" b="0" i="0" u="none" strike="noStrike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GraphQL</a:t>
            </a:r>
            <a:r>
              <a:rPr lang="en-SG" sz="20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is an open-source query language and runtime for APIs developed by Facebook.</a:t>
            </a: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Defines a </a:t>
            </a:r>
            <a:r>
              <a:rPr lang="en-SG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</a:t>
            </a: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that provides a strongly-typed interface for client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0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Unless REST, allow clients to </a:t>
            </a:r>
            <a:r>
              <a:rPr lang="en-SG" sz="2000" b="0" i="0" u="none" strike="noStrike" dirty="0">
                <a:solidFill>
                  <a:srgbClr val="FF4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specify</a:t>
            </a:r>
            <a:r>
              <a:rPr lang="en-SG" sz="20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exactly what data they need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000" b="0" i="0" u="none" strike="noStrike" dirty="0">
                <a:solidFill>
                  <a:srgbClr val="FF4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Aggregate</a:t>
            </a:r>
            <a:r>
              <a:rPr lang="en-SG" sz="20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multiple resource requests in a single query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Subscriptions</a:t>
            </a: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for client to receive notifications for data modifications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Mutations</a:t>
            </a: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apply data modifications to resources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0263C-3A25-F608-C6CD-2F6CAB36BDC8}"/>
              </a:ext>
            </a:extLst>
          </p:cNvPr>
          <p:cNvSpPr txBox="1"/>
          <p:nvPr/>
        </p:nvSpPr>
        <p:spPr>
          <a:xfrm>
            <a:off x="7363214" y="1925127"/>
            <a:ext cx="4457313" cy="230832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SG" b="0" i="0" u="none" strike="noStrike" dirty="0">
                <a:solidFill>
                  <a:srgbClr val="2E95D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query</a:t>
            </a:r>
            <a:r>
              <a:rPr lang="en-SG" b="0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</a:p>
          <a:p>
            <a:r>
              <a:rPr lang="en-SG" b="0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pets(</a:t>
            </a:r>
            <a:r>
              <a:rPr lang="en-SG" b="0" i="0" u="none" strike="noStrike" dirty="0">
                <a:solidFill>
                  <a:srgbClr val="F22C3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species</a:t>
            </a:r>
            <a:r>
              <a:rPr lang="en-SG" b="0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SG" b="0" i="0" u="none" strike="noStrike" dirty="0">
                <a:solidFill>
                  <a:srgbClr val="00A67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"Cat"</a:t>
            </a:r>
            <a:r>
              <a:rPr lang="en-SG" b="0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SG" b="0" i="0" u="none" strike="noStrike" dirty="0" err="1">
                <a:solidFill>
                  <a:srgbClr val="F22C3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age_lt</a:t>
            </a:r>
            <a:r>
              <a:rPr lang="en-SG" b="0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SG" b="0" i="0" u="none" strike="noStrike" dirty="0">
                <a:solidFill>
                  <a:srgbClr val="DF307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SG" b="0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 </a:t>
            </a:r>
          </a:p>
          <a:p>
            <a:r>
              <a:rPr lang="en-SG" b="0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id </a:t>
            </a:r>
          </a:p>
          <a:p>
            <a:r>
              <a:rPr lang="en-SG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SG" b="0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 </a:t>
            </a:r>
          </a:p>
          <a:p>
            <a:r>
              <a:rPr lang="en-SG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SG" b="0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age </a:t>
            </a:r>
          </a:p>
          <a:p>
            <a:r>
              <a:rPr lang="en-SG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SG" b="0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breed </a:t>
            </a:r>
          </a:p>
          <a:p>
            <a:r>
              <a:rPr lang="en-SG" b="0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</a:p>
          <a:p>
            <a:r>
              <a:rPr lang="en-SG" b="0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3F847F-590F-FEC1-E702-4905C2F8519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4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604" y="511325"/>
            <a:ext cx="349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06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80AD-9D84-3268-32B4-E645145D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8895" y="504574"/>
            <a:ext cx="5477769" cy="847788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RPC is dead, Long Live </a:t>
            </a:r>
            <a:r>
              <a:rPr lang="en-US" sz="24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gRPC</a:t>
            </a:r>
            <a:endParaRPr lang="en-US" sz="2400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061AA-0B43-2621-470E-423317A847C6}"/>
              </a:ext>
            </a:extLst>
          </p:cNvPr>
          <p:cNvSpPr txBox="1"/>
          <p:nvPr/>
        </p:nvSpPr>
        <p:spPr>
          <a:xfrm>
            <a:off x="345179" y="2037622"/>
            <a:ext cx="4875213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000" u="none" strike="noStrike" dirty="0" err="1">
                <a:solidFill>
                  <a:srgbClr val="D1D5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gRPC</a:t>
            </a:r>
            <a:r>
              <a:rPr lang="en-SG" sz="2000" u="none" strike="noStrike" dirty="0">
                <a:solidFill>
                  <a:srgbClr val="D1D5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is a high-performance, open-source framework originally developed by Google.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000" u="none" strike="noStrike" dirty="0">
                <a:solidFill>
                  <a:srgbClr val="D1D5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Communicate over </a:t>
            </a:r>
            <a:r>
              <a:rPr lang="en-SG" sz="2000" u="none" strike="noStrik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HTTP/2</a:t>
            </a:r>
            <a:r>
              <a:rPr lang="en-SG" sz="2000" u="none" strike="noStrike" dirty="0">
                <a:solidFill>
                  <a:srgbClr val="D1D5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or TCP, using a binary serialization format called Protocol Buffers.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rgbClr val="D1D5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More commonly used for communication between micro-services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rgbClr val="D1D5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 adoption on mobile client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EA16032-ED70-F2CD-4ECA-26BF831CD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033" y="1707577"/>
            <a:ext cx="6077788" cy="4645849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33E9FDB-00B5-8417-B5C7-36B55563B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54" y="390541"/>
            <a:ext cx="2572906" cy="112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41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orilla holding an object&#10;&#10;Description automatically generated with medium confidence">
            <a:extLst>
              <a:ext uri="{FF2B5EF4-FFF2-40B4-BE49-F238E27FC236}">
                <a16:creationId xmlns:a16="http://schemas.microsoft.com/office/drawing/2014/main" id="{751A2A65-3F83-54F8-4D22-1EC261902A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8286" r="16286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7" name="Group 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49240753-0CC1-25E5-203C-EA414C48DCD5}"/>
              </a:ext>
            </a:extLst>
          </p:cNvPr>
          <p:cNvSpPr txBox="1">
            <a:spLocks/>
          </p:cNvSpPr>
          <p:nvPr/>
        </p:nvSpPr>
        <p:spPr>
          <a:xfrm>
            <a:off x="221967" y="2339032"/>
            <a:ext cx="7398035" cy="21799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rgbClr val="E76B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Working with REST APIs</a:t>
            </a:r>
          </a:p>
        </p:txBody>
      </p:sp>
    </p:spTree>
    <p:extLst>
      <p:ext uri="{BB962C8B-B14F-4D97-AF65-F5344CB8AC3E}">
        <p14:creationId xmlns:p14="http://schemas.microsoft.com/office/powerpoint/2010/main" val="1069556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80AD-9D84-3268-32B4-E645145D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06" y="8317"/>
            <a:ext cx="10279756" cy="1325563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 Design Principles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10F9033D-C3C5-4356-DA6A-E39259F77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307325"/>
              </p:ext>
            </p:extLst>
          </p:nvPr>
        </p:nvGraphicFramePr>
        <p:xfrm>
          <a:off x="1157653" y="1705839"/>
          <a:ext cx="9540509" cy="437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9124">
                  <a:extLst>
                    <a:ext uri="{9D8B030D-6E8A-4147-A177-3AD203B41FA5}">
                      <a16:colId xmlns:a16="http://schemas.microsoft.com/office/drawing/2014/main" val="1928624082"/>
                    </a:ext>
                  </a:extLst>
                </a:gridCol>
                <a:gridCol w="7151385">
                  <a:extLst>
                    <a:ext uri="{9D8B030D-6E8A-4147-A177-3AD203B41FA5}">
                      <a16:colId xmlns:a16="http://schemas.microsoft.com/office/drawing/2014/main" val="1049831780"/>
                    </a:ext>
                  </a:extLst>
                </a:gridCol>
              </a:tblGrid>
              <a:tr h="680900"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esilient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08000" marR="108000" marT="108000" marB="108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>
                          <a:solidFill>
                            <a:srgbClr val="D1D5D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Stateless distributed computing and incorporate error handling, time-outs and monitoring.</a:t>
                      </a:r>
                    </a:p>
                  </a:txBody>
                  <a:tcPr marL="108000" marR="108000" marT="108000" marB="108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113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r>
                        <a:rPr lang="en-SG" sz="2000" b="1" kern="12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bstraction</a:t>
                      </a:r>
                      <a:endParaRPr lang="en-US" sz="2000" b="1" kern="1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108000" marR="108000" marT="108000" marB="108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0" i="0" u="none" strike="noStrike" dirty="0">
                          <a:solidFill>
                            <a:srgbClr val="D1D5D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Course grain API that provides functionality with abstraction away implementation details</a:t>
                      </a:r>
                    </a:p>
                  </a:txBody>
                  <a:tcPr marL="108000" marR="108000" marT="108000" marB="108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140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SG" sz="2000" b="1" kern="12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aintainable</a:t>
                      </a:r>
                      <a:endParaRPr lang="en-US" sz="2000" b="1" kern="1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108000" marR="108000" marT="108000" marB="108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>
                          <a:solidFill>
                            <a:srgbClr val="D1D5D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Version control, flexible to change, keep things simple, intuitive and well-documented.</a:t>
                      </a:r>
                    </a:p>
                  </a:txBody>
                  <a:tcPr marL="108000" marR="108000" marT="108000" marB="108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58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</a:t>
                      </a:r>
                      <a:r>
                        <a:rPr lang="en-SG" sz="2000" b="1" kern="12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erformant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108000" marR="108000" marT="108000" marB="10800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800" b="0" i="0" u="none" strike="noStrike" dirty="0">
                          <a:solidFill>
                            <a:srgbClr val="D1D5D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Loose-coupling and asynchronous communication to improve the responsiveness and scalability of the API. Use caching to reduce network round-trips.</a:t>
                      </a:r>
                      <a:endParaRPr lang="en-SG" sz="1800" dirty="0">
                        <a:solidFill>
                          <a:srgbClr val="D1D5D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08000" marR="108000" marT="108000" marB="108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109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lang="en-SG" sz="2000" b="1" kern="12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ecured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108000" marR="108000" marT="108000" marB="108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0" i="0" u="none" strike="noStrike" dirty="0">
                          <a:solidFill>
                            <a:srgbClr val="D1D5D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Encrypted communication, authentication &amp; authorisation, data validation, security best practices.</a:t>
                      </a:r>
                    </a:p>
                  </a:txBody>
                  <a:tcPr marL="108000" marR="108000" marT="108000" marB="108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150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663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80AD-9D84-3268-32B4-E645145D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06" y="8317"/>
            <a:ext cx="10279756" cy="1325563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061AA-0B43-2621-470E-423317A847C6}"/>
              </a:ext>
            </a:extLst>
          </p:cNvPr>
          <p:cNvSpPr txBox="1"/>
          <p:nvPr/>
        </p:nvSpPr>
        <p:spPr>
          <a:xfrm>
            <a:off x="418406" y="1225582"/>
            <a:ext cx="4984867" cy="337516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SG" sz="24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 stands for JavaScript Object Notation. It is a lightweight data interchange format that is easy for humans to read and write, and easy for machines to parse and generate. it is language-independent.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2793E-BD2E-36D0-02B0-515DD03107CE}"/>
              </a:ext>
            </a:extLst>
          </p:cNvPr>
          <p:cNvSpPr txBox="1"/>
          <p:nvPr/>
        </p:nvSpPr>
        <p:spPr>
          <a:xfrm>
            <a:off x="418406" y="4782926"/>
            <a:ext cx="5677594" cy="169898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Useful Links: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https://quickref.me/json.html</a:t>
            </a:r>
            <a:endParaRPr lang="en-US" sz="2000" dirty="0">
              <a:solidFill>
                <a:srgbClr val="FF40FF"/>
              </a:solidFill>
              <a:latin typeface="Consolas" panose="020B0609020204030204" pitchFamily="49" charset="0"/>
              <a:cs typeface="Consolas" panose="020B0609020204030204" pitchFamily="49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https://jsoneditoronline.org</a:t>
            </a:r>
            <a:endParaRPr lang="en-US" sz="2000" dirty="0">
              <a:solidFill>
                <a:srgbClr val="FF4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dirty="0" err="1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codebeautify.org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000" dirty="0" err="1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jsonviewer</a:t>
            </a:r>
            <a:endParaRPr lang="en-US" sz="2000" dirty="0">
              <a:solidFill>
                <a:srgbClr val="FF4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4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6C5860-1400-9351-73A6-1D644FEB58D1}"/>
              </a:ext>
            </a:extLst>
          </p:cNvPr>
          <p:cNvSpPr txBox="1"/>
          <p:nvPr/>
        </p:nvSpPr>
        <p:spPr>
          <a:xfrm>
            <a:off x="6633556" y="335845"/>
            <a:ext cx="5295207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"employees": [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"Name": "John Doe",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"Active": true,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"age": 30,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jobTitle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"Software Engineer"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"Name": "Jane Smith",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"Active": true,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"age": 25,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jobTitle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"Web Developer"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"Name": "Bob Johnson",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"Active": true,      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"age": 40,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jobTitle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"Project Manager"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]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1141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5317C0-3C4F-C6CA-864D-7B7E3023FE13}"/>
              </a:ext>
            </a:extLst>
          </p:cNvPr>
          <p:cNvSpPr/>
          <p:nvPr/>
        </p:nvSpPr>
        <p:spPr>
          <a:xfrm>
            <a:off x="5417622" y="1578426"/>
            <a:ext cx="6402903" cy="4310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280AD-9D84-3268-32B4-E645145D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2" y="831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Specify with </a:t>
            </a:r>
            <a:r>
              <a:rPr lang="en-US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OpenAPI</a:t>
            </a:r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/Swagger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061AA-0B43-2621-470E-423317A847C6}"/>
              </a:ext>
            </a:extLst>
          </p:cNvPr>
          <p:cNvSpPr txBox="1"/>
          <p:nvPr/>
        </p:nvSpPr>
        <p:spPr>
          <a:xfrm>
            <a:off x="371473" y="1578426"/>
            <a:ext cx="464997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</a:t>
            </a:r>
            <a:r>
              <a:rPr lang="en-SG" sz="200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pen-source specification for building, documenting, and consuming RESTful APIs.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 API on </a:t>
            </a: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SwaggerHub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Editor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Download APIs, Documentations and SDKs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VSCode</a:t>
            </a: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Extension from 42crunch for API Security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33E837-2AF1-BE0E-DCE9-B0829A17C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384" y="1977529"/>
            <a:ext cx="6402902" cy="36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42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gorilla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807DFF65-89C3-2361-3784-C01778CDB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28" y="3385265"/>
            <a:ext cx="4517571" cy="33665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9A0421-FBA0-C690-D4CC-734F24D8AAA8}"/>
              </a:ext>
            </a:extLst>
          </p:cNvPr>
          <p:cNvSpPr txBox="1"/>
          <p:nvPr/>
        </p:nvSpPr>
        <p:spPr>
          <a:xfrm>
            <a:off x="411140" y="482471"/>
            <a:ext cx="6946923" cy="6104309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lIns="324000" tIns="72000" bIns="72000" anchor="t">
            <a:noAutofit/>
          </a:bodyPr>
          <a:lstStyle/>
          <a:p>
            <a:r>
              <a:rPr lang="en-SG" sz="1600" dirty="0">
                <a:solidFill>
                  <a:srgbClr val="569CD6"/>
                </a:solidFill>
                <a:latin typeface="Menlo" panose="020B0609030804020204" pitchFamily="49" charset="0"/>
              </a:rPr>
              <a:t>ti</a:t>
            </a:r>
            <a:r>
              <a:rPr lang="en-SG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tle</a:t>
            </a:r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SG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Table of Contents</a:t>
            </a:r>
            <a:endParaRPr lang="en-SG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SG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chapters</a:t>
            </a:r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SG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SG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What </a:t>
            </a:r>
            <a:r>
              <a:rPr lang="en-SG" sz="1600" dirty="0">
                <a:solidFill>
                  <a:srgbClr val="CE9178"/>
                </a:solidFill>
                <a:latin typeface="Menlo" panose="020B0609030804020204" pitchFamily="49" charset="0"/>
              </a:rPr>
              <a:t>are</a:t>
            </a:r>
            <a:r>
              <a:rPr lang="en-SG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APIs</a:t>
            </a:r>
            <a:endParaRPr lang="en-SG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SG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SG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subChapters</a:t>
            </a:r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SG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SG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Evolution of APIs</a:t>
            </a:r>
            <a:endParaRPr lang="en-SG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SG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SG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OS API</a:t>
            </a:r>
          </a:p>
          <a:p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SG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SG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RPC</a:t>
            </a:r>
            <a:endParaRPr lang="en-SG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SG" sz="16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SG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SG" sz="1600" dirty="0">
                <a:solidFill>
                  <a:srgbClr val="CE9178"/>
                </a:solidFill>
                <a:latin typeface="Menlo" panose="020B0609030804020204" pitchFamily="49" charset="0"/>
              </a:rPr>
              <a:t>Rise of the Web APIs</a:t>
            </a:r>
            <a:endParaRPr lang="en-SG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SG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SG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subChapters</a:t>
            </a:r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SG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SG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SOAP </a:t>
            </a:r>
          </a:p>
          <a:p>
            <a:r>
              <a:rPr lang="en-SG" sz="1600" dirty="0">
                <a:solidFill>
                  <a:srgbClr val="CE9178"/>
                </a:solidFill>
                <a:latin typeface="Menlo" panose="020B0609030804020204" pitchFamily="49" charset="0"/>
              </a:rPr>
              <a:t>      </a:t>
            </a:r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SG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SG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REST</a:t>
            </a:r>
          </a:p>
          <a:p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SG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SG" sz="1600" dirty="0">
                <a:solidFill>
                  <a:srgbClr val="CE9178"/>
                </a:solidFill>
                <a:latin typeface="Menlo" panose="020B0609030804020204" pitchFamily="49" charset="0"/>
              </a:rPr>
              <a:t>The Others: </a:t>
            </a:r>
            <a:r>
              <a:rPr lang="en-SG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WebSocket, </a:t>
            </a:r>
            <a:r>
              <a:rPr lang="en-SG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GraphQL</a:t>
            </a:r>
            <a:r>
              <a:rPr lang="en-SG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SG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gRPC</a:t>
            </a:r>
            <a:endParaRPr lang="en-SG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SG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SG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Working with REST API</a:t>
            </a:r>
            <a:endParaRPr lang="en-SG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SG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SG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subChapters</a:t>
            </a:r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 - </a:t>
            </a:r>
            <a:r>
              <a:rPr lang="en-SG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SG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OpenAI with Swagger</a:t>
            </a:r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 - </a:t>
            </a:r>
            <a:r>
              <a:rPr lang="en-SG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SG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curl</a:t>
            </a:r>
          </a:p>
          <a:p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 - </a:t>
            </a:r>
            <a:r>
              <a:rPr lang="en-SG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SG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postman</a:t>
            </a:r>
            <a:endParaRPr lang="en-SG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SG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SG" sz="1600" dirty="0">
                <a:solidFill>
                  <a:srgbClr val="CE9178"/>
                </a:solidFill>
                <a:latin typeface="Menlo" panose="020B0609030804020204" pitchFamily="49" charset="0"/>
              </a:rPr>
              <a:t>API Rules the World</a:t>
            </a:r>
            <a:endParaRPr lang="en-SG" sz="1600" b="0" dirty="0">
              <a:solidFill>
                <a:srgbClr val="CE9178"/>
              </a:solidFill>
              <a:effectLst/>
              <a:latin typeface="Menlo" panose="020B0609030804020204" pitchFamily="49" charset="0"/>
            </a:endParaRPr>
          </a:p>
          <a:p>
            <a:r>
              <a:rPr lang="en-SG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SG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subChapters</a:t>
            </a:r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SG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SG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The War of Stacks</a:t>
            </a:r>
            <a:endParaRPr lang="en-SG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SG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SG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NodeJS</a:t>
            </a:r>
          </a:p>
          <a:p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-SG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SG" sz="1600" dirty="0">
                <a:solidFill>
                  <a:srgbClr val="CE9178"/>
                </a:solidFill>
                <a:latin typeface="Menlo" panose="020B0609030804020204" pitchFamily="49" charset="0"/>
              </a:rPr>
              <a:t>FAST API</a:t>
            </a:r>
          </a:p>
          <a:p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SG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SG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SG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In the End – United by A</a:t>
            </a:r>
            <a:r>
              <a:rPr lang="en-SG" sz="1600" dirty="0">
                <a:solidFill>
                  <a:srgbClr val="CE9178"/>
                </a:solidFill>
                <a:latin typeface="Menlo" panose="020B0609030804020204" pitchFamily="49" charset="0"/>
              </a:rPr>
              <a:t>PI</a:t>
            </a:r>
          </a:p>
        </p:txBody>
      </p:sp>
    </p:spTree>
    <p:extLst>
      <p:ext uri="{BB962C8B-B14F-4D97-AF65-F5344CB8AC3E}">
        <p14:creationId xmlns:p14="http://schemas.microsoft.com/office/powerpoint/2010/main" val="1437016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80AD-9D84-3268-32B4-E645145D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8" y="8317"/>
            <a:ext cx="10276813" cy="1325563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Know curl://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061AA-0B43-2621-470E-423317A847C6}"/>
              </a:ext>
            </a:extLst>
          </p:cNvPr>
          <p:cNvSpPr txBox="1"/>
          <p:nvPr/>
        </p:nvSpPr>
        <p:spPr>
          <a:xfrm>
            <a:off x="421349" y="1333880"/>
            <a:ext cx="110502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SG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curl</a:t>
            </a:r>
            <a:r>
              <a:rPr lang="en-SG" sz="24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is a command-line tool used to transfer data to or from a server using various protocols, including HTTP, FTP, SMTP, POP3, and many others. 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3F888-C234-8E30-50B4-BFF56EE36489}"/>
              </a:ext>
            </a:extLst>
          </p:cNvPr>
          <p:cNvSpPr txBox="1"/>
          <p:nvPr/>
        </p:nvSpPr>
        <p:spPr>
          <a:xfrm>
            <a:off x="7724437" y="4344032"/>
            <a:ext cx="3809117" cy="1459357"/>
          </a:xfrm>
          <a:prstGeom prst="rect">
            <a:avLst/>
          </a:prstGeom>
          <a:solidFill>
            <a:srgbClr val="002060"/>
          </a:solidFill>
        </p:spPr>
        <p:txBody>
          <a:bodyPr wrap="square" anchor="ctr">
            <a:noAutofit/>
          </a:bodyPr>
          <a:lstStyle/>
          <a:p>
            <a:r>
              <a:rPr lang="en-SG" b="1" dirty="0" err="1">
                <a:solidFill>
                  <a:schemeClr val="bg1">
                    <a:lumMod val="9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Powershell</a:t>
            </a:r>
            <a:r>
              <a:rPr lang="en-SG" b="1" dirty="0">
                <a:solidFill>
                  <a:schemeClr val="bg1">
                    <a:lumMod val="9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SG" b="1" dirty="0" err="1">
                <a:solidFill>
                  <a:schemeClr val="bg1">
                    <a:lumMod val="9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pwsh</a:t>
            </a:r>
            <a:r>
              <a:rPr lang="en-SG" b="1" dirty="0">
                <a:solidFill>
                  <a:schemeClr val="bg1">
                    <a:lumMod val="9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SG" dirty="0">
              <a:solidFill>
                <a:srgbClr val="F6F92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SG" dirty="0">
                <a:solidFill>
                  <a:schemeClr val="bg1">
                    <a:lumMod val="9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PS C:\&gt; </a:t>
            </a:r>
            <a:r>
              <a:rPr lang="en-SG" dirty="0">
                <a:solidFill>
                  <a:srgbClr val="F6F9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Invoke-</a:t>
            </a:r>
            <a:r>
              <a:rPr lang="en-SG" dirty="0" err="1">
                <a:solidFill>
                  <a:srgbClr val="F6F9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WebRequest</a:t>
            </a:r>
            <a:endParaRPr lang="en-SG" dirty="0">
              <a:solidFill>
                <a:srgbClr val="DBDBD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AEF44-D3C6-70D5-124E-47D5C897BA3A}"/>
              </a:ext>
            </a:extLst>
          </p:cNvPr>
          <p:cNvSpPr txBox="1"/>
          <p:nvPr/>
        </p:nvSpPr>
        <p:spPr>
          <a:xfrm>
            <a:off x="7724437" y="3075492"/>
            <a:ext cx="3809117" cy="7078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https://quickref.me/curl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95BB081C-EDDF-EAD4-FED0-F3B06CD21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40" y="3037310"/>
            <a:ext cx="6852443" cy="307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57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80AD-9D84-3268-32B4-E645145D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852" y="8317"/>
            <a:ext cx="9334310" cy="1325563"/>
          </a:xfrm>
        </p:spPr>
        <p:txBody>
          <a:bodyPr/>
          <a:lstStyle/>
          <a:p>
            <a:r>
              <a:rPr lang="en-US" b="1" dirty="0">
                <a:solidFill>
                  <a:srgbClr val="E76B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Postman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061AA-0B43-2621-470E-423317A847C6}"/>
              </a:ext>
            </a:extLst>
          </p:cNvPr>
          <p:cNvSpPr txBox="1"/>
          <p:nvPr/>
        </p:nvSpPr>
        <p:spPr>
          <a:xfrm>
            <a:off x="464950" y="1856783"/>
            <a:ext cx="362660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400" b="0" i="0" u="none" strike="noStrike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www.postman.com</a:t>
            </a:r>
            <a:endParaRPr lang="en-SG" sz="2400" b="0" i="0" u="none" strike="noStrike" dirty="0">
              <a:solidFill>
                <a:schemeClr val="bg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4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Great tool for testing APIs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4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Sign-up for free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4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Download Clients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B4211A3B-82B6-F92E-5EC6-8518165D8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66" y="171089"/>
            <a:ext cx="1000017" cy="1000017"/>
          </a:xfrm>
          <a:prstGeom prst="rect">
            <a:avLst/>
          </a:prstGeom>
        </p:spPr>
      </p:pic>
      <p:pic>
        <p:nvPicPr>
          <p:cNvPr id="11" name="Picture 10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D80C115-32A0-4A3C-2D0C-243CE02D4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406" y="1088432"/>
            <a:ext cx="6302644" cy="529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81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outdoor, snow, person, herd&#10;&#10;Description automatically generated">
            <a:extLst>
              <a:ext uri="{FF2B5EF4-FFF2-40B4-BE49-F238E27FC236}">
                <a16:creationId xmlns:a16="http://schemas.microsoft.com/office/drawing/2014/main" id="{80353059-96F4-0666-68BC-DC23F5ACF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B81033-8695-346B-352A-81ADFFCE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72718"/>
            <a:ext cx="10058400" cy="13276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 Rules the World</a:t>
            </a:r>
          </a:p>
        </p:txBody>
      </p:sp>
    </p:spTree>
    <p:extLst>
      <p:ext uri="{BB962C8B-B14F-4D97-AF65-F5344CB8AC3E}">
        <p14:creationId xmlns:p14="http://schemas.microsoft.com/office/powerpoint/2010/main" val="577426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80AD-9D84-3268-32B4-E645145D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68" y="8317"/>
            <a:ext cx="10403694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War of Stacks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C46D5-91F3-52A5-E4BB-F7909DEEF334}"/>
              </a:ext>
            </a:extLst>
          </p:cNvPr>
          <p:cNvSpPr txBox="1"/>
          <p:nvPr/>
        </p:nvSpPr>
        <p:spPr>
          <a:xfrm>
            <a:off x="238515" y="6388316"/>
            <a:ext cx="75571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blog.greenroots.info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SG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jamstack</a:t>
            </a:r>
            <a:r>
              <a:rPr lang="en-SG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-for-all-an-introduction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255DC5-1ED8-041A-B286-18569846C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54" y="1099152"/>
            <a:ext cx="9535332" cy="4205325"/>
          </a:xfrm>
          <a:prstGeom prst="rect">
            <a:avLst/>
          </a:prstGeom>
        </p:spPr>
      </p:pic>
      <p:sp>
        <p:nvSpPr>
          <p:cNvPr id="8" name="Pentagon 7">
            <a:extLst>
              <a:ext uri="{FF2B5EF4-FFF2-40B4-BE49-F238E27FC236}">
                <a16:creationId xmlns:a16="http://schemas.microsoft.com/office/drawing/2014/main" id="{DC8EF032-28BD-91DE-B1DC-0D6E30913A81}"/>
              </a:ext>
            </a:extLst>
          </p:cNvPr>
          <p:cNvSpPr/>
          <p:nvPr/>
        </p:nvSpPr>
        <p:spPr>
          <a:xfrm>
            <a:off x="3871993" y="5429206"/>
            <a:ext cx="3923654" cy="659284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AJAX, Mobile responsive, Single Page Applications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562CEBB0-7EC5-E0A0-74F4-C8E4E21EABCC}"/>
              </a:ext>
            </a:extLst>
          </p:cNvPr>
          <p:cNvSpPr/>
          <p:nvPr/>
        </p:nvSpPr>
        <p:spPr>
          <a:xfrm>
            <a:off x="1534332" y="5429206"/>
            <a:ext cx="1828800" cy="659284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OSS, CMS, Web2.0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2132D488-3B02-231A-DF45-31F0363F5153}"/>
              </a:ext>
            </a:extLst>
          </p:cNvPr>
          <p:cNvSpPr/>
          <p:nvPr/>
        </p:nvSpPr>
        <p:spPr>
          <a:xfrm>
            <a:off x="8583478" y="5429206"/>
            <a:ext cx="1828800" cy="659284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Headless CMS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E6A4C47-405B-E1A0-A0AB-DB7A8A644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1313" y="4562497"/>
            <a:ext cx="538566" cy="53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61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80AD-9D84-3268-32B4-E645145D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68" y="8317"/>
            <a:ext cx="10403694" cy="1325563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NodeJS &amp; Express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061AA-0B43-2621-470E-423317A847C6}"/>
              </a:ext>
            </a:extLst>
          </p:cNvPr>
          <p:cNvSpPr txBox="1"/>
          <p:nvPr/>
        </p:nvSpPr>
        <p:spPr>
          <a:xfrm>
            <a:off x="626278" y="3568485"/>
            <a:ext cx="10733980" cy="30162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SG" sz="20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Download and install </a:t>
            </a:r>
            <a:r>
              <a:rPr lang="en-SG" sz="20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</a:t>
            </a:r>
            <a:endParaRPr lang="en-SG" sz="2000" b="0" i="0" u="none" strike="noStrike" dirty="0">
              <a:solidFill>
                <a:schemeClr val="bg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Ask </a:t>
            </a:r>
            <a:r>
              <a:rPr lang="en-SG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ChatGPT</a:t>
            </a: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</a:t>
            </a:r>
            <a:r>
              <a:rPr lang="en-SG" sz="2000" b="0" i="0" u="none" strike="noStrike" dirty="0">
                <a:solidFill>
                  <a:srgbClr val="ECECF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 an </a:t>
            </a:r>
            <a:r>
              <a:rPr lang="en-SG" sz="2000" dirty="0">
                <a:solidFill>
                  <a:srgbClr val="ECECF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</a:t>
            </a:r>
            <a:r>
              <a:rPr lang="en-SG" sz="2000" b="0" i="0" u="none" strike="noStrike" dirty="0">
                <a:solidFill>
                  <a:srgbClr val="ECECF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API server that has 1 get method for retrieving pet by id and and 1 post method to add new pet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 project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 NPM packages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Cut and paste code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 Server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C46D5-91F3-52A5-E4BB-F7909DEEF334}"/>
              </a:ext>
            </a:extLst>
          </p:cNvPr>
          <p:cNvSpPr txBox="1"/>
          <p:nvPr/>
        </p:nvSpPr>
        <p:spPr>
          <a:xfrm>
            <a:off x="294468" y="1288253"/>
            <a:ext cx="117149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000" b="0" i="0" u="none" strike="noStrik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NodeJS</a:t>
            </a:r>
            <a:r>
              <a:rPr lang="en-SG" sz="20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is an open-source, cross-platform server based on JavaScript runtime. It uses an event-driven, non-blocking I/O model that allows it to handle multiple requests simultaneously with minimal resources.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</a:t>
            </a: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Web Framework that runs on Node.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12AC4F-3063-220A-BAC3-E34C94262277}"/>
              </a:ext>
            </a:extLst>
          </p:cNvPr>
          <p:cNvSpPr txBox="1">
            <a:spLocks/>
          </p:cNvSpPr>
          <p:nvPr/>
        </p:nvSpPr>
        <p:spPr>
          <a:xfrm>
            <a:off x="626278" y="3014467"/>
            <a:ext cx="3427185" cy="305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 Started</a:t>
            </a:r>
          </a:p>
        </p:txBody>
      </p:sp>
    </p:spTree>
    <p:extLst>
      <p:ext uri="{BB962C8B-B14F-4D97-AF65-F5344CB8AC3E}">
        <p14:creationId xmlns:p14="http://schemas.microsoft.com/office/powerpoint/2010/main" val="968604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80AD-9D84-3268-32B4-E645145D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68" y="8317"/>
            <a:ext cx="10403694" cy="1325563"/>
          </a:xfrm>
        </p:spPr>
        <p:txBody>
          <a:bodyPr/>
          <a:lstStyle/>
          <a:p>
            <a:r>
              <a:rPr lang="en-US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FastAPI</a:t>
            </a:r>
            <a:endParaRPr lang="en-US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061AA-0B43-2621-470E-423317A847C6}"/>
              </a:ext>
            </a:extLst>
          </p:cNvPr>
          <p:cNvSpPr txBox="1"/>
          <p:nvPr/>
        </p:nvSpPr>
        <p:spPr>
          <a:xfrm>
            <a:off x="626278" y="3568485"/>
            <a:ext cx="10733980" cy="255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SG" sz="20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 a project folder with virtual environment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Ask </a:t>
            </a:r>
            <a:r>
              <a:rPr lang="en-SG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ChatGPT</a:t>
            </a: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write an </a:t>
            </a:r>
            <a:r>
              <a:rPr lang="en-SG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server using fast API for a book store with 5 books preloaded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 the code on </a:t>
            </a:r>
            <a:r>
              <a:rPr lang="en-SG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uvicorn</a:t>
            </a:r>
            <a:endParaRPr lang="en-SG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out the docs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</a:t>
            </a:r>
            <a:r>
              <a:rPr lang="en-SG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 API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C46D5-91F3-52A5-E4BB-F7909DEEF334}"/>
              </a:ext>
            </a:extLst>
          </p:cNvPr>
          <p:cNvSpPr txBox="1"/>
          <p:nvPr/>
        </p:nvSpPr>
        <p:spPr>
          <a:xfrm>
            <a:off x="294468" y="1158510"/>
            <a:ext cx="110657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SG" sz="20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FastAPI</a:t>
            </a:r>
            <a:r>
              <a:rPr lang="en-SG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modern, </a:t>
            </a:r>
            <a:r>
              <a:rPr lang="en-SG" sz="20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fast (hence the name), web framework for building APIs with Python. It is designed to be easy to use, high-performance, and to provide automatic validation of request date &amp; automatically generate </a:t>
            </a:r>
            <a:r>
              <a:rPr lang="en-SG" sz="2000" b="0" i="0" u="none" strike="noStrike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OpenAPI</a:t>
            </a:r>
            <a:r>
              <a:rPr lang="en-SG" sz="20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documentation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12AC4F-3063-220A-BAC3-E34C94262277}"/>
              </a:ext>
            </a:extLst>
          </p:cNvPr>
          <p:cNvSpPr txBox="1">
            <a:spLocks/>
          </p:cNvSpPr>
          <p:nvPr/>
        </p:nvSpPr>
        <p:spPr>
          <a:xfrm>
            <a:off x="626278" y="3014467"/>
            <a:ext cx="3427185" cy="305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 Started</a:t>
            </a:r>
          </a:p>
        </p:txBody>
      </p:sp>
    </p:spTree>
    <p:extLst>
      <p:ext uri="{BB962C8B-B14F-4D97-AF65-F5344CB8AC3E}">
        <p14:creationId xmlns:p14="http://schemas.microsoft.com/office/powerpoint/2010/main" val="1561888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9F81E3-4EC1-E877-C254-5BF899781CEE}"/>
              </a:ext>
            </a:extLst>
          </p:cNvPr>
          <p:cNvSpPr/>
          <p:nvPr/>
        </p:nvSpPr>
        <p:spPr>
          <a:xfrm>
            <a:off x="3090402" y="3377313"/>
            <a:ext cx="5765370" cy="3162348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280AD-9D84-3268-32B4-E645145D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68" y="8317"/>
            <a:ext cx="10403694" cy="1325563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the End: United by 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C46D5-91F3-52A5-E4BB-F7909DEEF334}"/>
              </a:ext>
            </a:extLst>
          </p:cNvPr>
          <p:cNvSpPr txBox="1"/>
          <p:nvPr/>
        </p:nvSpPr>
        <p:spPr>
          <a:xfrm>
            <a:off x="294468" y="1260317"/>
            <a:ext cx="1106579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4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APIs provides abstractions to allow different technologies to be integrated, consuming services to create multiplying effect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Shift thinking to – “How can others consume my service?”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EEA73A-B717-81EE-42D5-2162C8D891F6}"/>
              </a:ext>
            </a:extLst>
          </p:cNvPr>
          <p:cNvSpPr/>
          <p:nvPr/>
        </p:nvSpPr>
        <p:spPr>
          <a:xfrm>
            <a:off x="2562741" y="3656727"/>
            <a:ext cx="1379349" cy="725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Drones &amp; Robots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C3A4E0-B747-C2C3-8A2F-6925075010E1}"/>
              </a:ext>
            </a:extLst>
          </p:cNvPr>
          <p:cNvSpPr/>
          <p:nvPr/>
        </p:nvSpPr>
        <p:spPr>
          <a:xfrm>
            <a:off x="6158241" y="3058871"/>
            <a:ext cx="1379349" cy="777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AI/ML Models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CC1A1B-B7BB-BAA6-3114-5048DCEF1303}"/>
              </a:ext>
            </a:extLst>
          </p:cNvPr>
          <p:cNvSpPr/>
          <p:nvPr/>
        </p:nvSpPr>
        <p:spPr>
          <a:xfrm>
            <a:off x="5406325" y="5954649"/>
            <a:ext cx="1379350" cy="725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Digital Sensors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BA340C-64AA-9520-BB80-82484BB28D46}"/>
              </a:ext>
            </a:extLst>
          </p:cNvPr>
          <p:cNvSpPr/>
          <p:nvPr/>
        </p:nvSpPr>
        <p:spPr>
          <a:xfrm>
            <a:off x="4401118" y="3081531"/>
            <a:ext cx="1379349" cy="763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End User Devices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6BEF3-EF30-3ECD-BFC4-C1D8EA0714E2}"/>
              </a:ext>
            </a:extLst>
          </p:cNvPr>
          <p:cNvSpPr txBox="1"/>
          <p:nvPr/>
        </p:nvSpPr>
        <p:spPr>
          <a:xfrm>
            <a:off x="4239795" y="4300615"/>
            <a:ext cx="33924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Capability shared with a network connected via APIs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A46356-3055-6FD0-3345-5357DEB4FA48}"/>
              </a:ext>
            </a:extLst>
          </p:cNvPr>
          <p:cNvSpPr/>
          <p:nvPr/>
        </p:nvSpPr>
        <p:spPr>
          <a:xfrm>
            <a:off x="7929919" y="3574886"/>
            <a:ext cx="1379349" cy="725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LLM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3F18BA-2578-539F-BBC9-4BDA9BAADED4}"/>
              </a:ext>
            </a:extLst>
          </p:cNvPr>
          <p:cNvSpPr/>
          <p:nvPr/>
        </p:nvSpPr>
        <p:spPr>
          <a:xfrm>
            <a:off x="3585435" y="5850277"/>
            <a:ext cx="1473960" cy="700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Scientific Sensors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ABA8F6-BFC7-2C4F-A148-BC13BFC75D14}"/>
              </a:ext>
            </a:extLst>
          </p:cNvPr>
          <p:cNvSpPr/>
          <p:nvPr/>
        </p:nvSpPr>
        <p:spPr>
          <a:xfrm>
            <a:off x="2021919" y="4708119"/>
            <a:ext cx="1379349" cy="918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Quantum Computing Power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C5C607-4D92-5DA4-9EAA-393D13535F05}"/>
              </a:ext>
            </a:extLst>
          </p:cNvPr>
          <p:cNvSpPr/>
          <p:nvPr/>
        </p:nvSpPr>
        <p:spPr>
          <a:xfrm>
            <a:off x="8300850" y="4596397"/>
            <a:ext cx="1379349" cy="777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Digital Services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50352D-E024-FA53-E26C-77E135D1A9C5}"/>
              </a:ext>
            </a:extLst>
          </p:cNvPr>
          <p:cNvSpPr/>
          <p:nvPr/>
        </p:nvSpPr>
        <p:spPr>
          <a:xfrm>
            <a:off x="7164483" y="5692552"/>
            <a:ext cx="1379349" cy="777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Cloud Resources</a:t>
            </a:r>
          </a:p>
        </p:txBody>
      </p:sp>
    </p:spTree>
    <p:extLst>
      <p:ext uri="{BB962C8B-B14F-4D97-AF65-F5344CB8AC3E}">
        <p14:creationId xmlns:p14="http://schemas.microsoft.com/office/powerpoint/2010/main" val="2395612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onkey&#10;&#10;Description automatically generated with medium confidence">
            <a:extLst>
              <a:ext uri="{FF2B5EF4-FFF2-40B4-BE49-F238E27FC236}">
                <a16:creationId xmlns:a16="http://schemas.microsoft.com/office/drawing/2014/main" id="{DE435E6F-9D90-4102-F504-D9901FE2E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7" b="874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331B8-1408-B7F4-ACA1-45BE748A0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" y="4195751"/>
            <a:ext cx="3648196" cy="8846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83205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80AD-9D84-3268-32B4-E645145D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30" y="9626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What are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8C590-0C18-BFBD-82D9-953BA1F68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040" y="1610508"/>
            <a:ext cx="5063786" cy="4732419"/>
          </a:xfrm>
          <a:ln>
            <a:solidFill>
              <a:schemeClr val="bg2"/>
            </a:solidFill>
          </a:ln>
        </p:spPr>
        <p:txBody>
          <a:bodyPr lIns="108000" tIns="108000" rIns="108000" bIns="10800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SG" sz="2400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Wikipedia: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SG" sz="2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An application programming interface (API) is a way for two or more computer programs to </a:t>
            </a:r>
            <a:r>
              <a:rPr lang="en-SG" sz="2400" b="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communicate</a:t>
            </a:r>
            <a:r>
              <a:rPr lang="en-SG" sz="2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with each other. It is a type of </a:t>
            </a:r>
            <a:r>
              <a:rPr lang="en-SG" sz="2400" b="0" dirty="0">
                <a:solidFill>
                  <a:srgbClr val="FF40FF"/>
                </a:solidFill>
                <a:effectLst/>
                <a:latin typeface="Menlo" panose="020B0609030804020204" pitchFamily="49" charset="0"/>
              </a:rPr>
              <a:t>software interface</a:t>
            </a:r>
            <a:r>
              <a:rPr lang="en-SG" sz="2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SG" sz="2400" b="0" dirty="0">
                <a:solidFill>
                  <a:srgbClr val="92D050"/>
                </a:solidFill>
                <a:effectLst/>
                <a:latin typeface="Menlo" panose="020B0609030804020204" pitchFamily="49" charset="0"/>
              </a:rPr>
              <a:t>offering a service </a:t>
            </a:r>
            <a:r>
              <a:rPr lang="en-SG" sz="2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to other pieces of software.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469751-D3F8-27A9-9BF0-B64361B4771A}"/>
              </a:ext>
            </a:extLst>
          </p:cNvPr>
          <p:cNvSpPr/>
          <p:nvPr/>
        </p:nvSpPr>
        <p:spPr>
          <a:xfrm>
            <a:off x="6475619" y="3023458"/>
            <a:ext cx="2107811" cy="2338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EA58D1-7F58-4B09-D49E-2B9B491E9239}"/>
              </a:ext>
            </a:extLst>
          </p:cNvPr>
          <p:cNvSpPr/>
          <p:nvPr/>
        </p:nvSpPr>
        <p:spPr>
          <a:xfrm>
            <a:off x="6639595" y="3810000"/>
            <a:ext cx="1779862" cy="7620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Service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03F910-264D-6C8F-2720-3192F5D6B8CD}"/>
              </a:ext>
            </a:extLst>
          </p:cNvPr>
          <p:cNvSpPr/>
          <p:nvPr/>
        </p:nvSpPr>
        <p:spPr>
          <a:xfrm>
            <a:off x="6639595" y="3024668"/>
            <a:ext cx="1779862" cy="762001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Software interface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277F0B-213D-0599-7D7B-D6529CF942CA}"/>
              </a:ext>
            </a:extLst>
          </p:cNvPr>
          <p:cNvSpPr/>
          <p:nvPr/>
        </p:nvSpPr>
        <p:spPr>
          <a:xfrm>
            <a:off x="9719323" y="3023458"/>
            <a:ext cx="2107811" cy="2352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38B134-2862-8B7A-CC1D-FC3B97FF5E79}"/>
              </a:ext>
            </a:extLst>
          </p:cNvPr>
          <p:cNvSpPr/>
          <p:nvPr/>
        </p:nvSpPr>
        <p:spPr>
          <a:xfrm>
            <a:off x="9883299" y="3810000"/>
            <a:ext cx="1779862" cy="7620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Service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F66B4D-18FD-E5E5-4466-63351A703AC0}"/>
              </a:ext>
            </a:extLst>
          </p:cNvPr>
          <p:cNvSpPr/>
          <p:nvPr/>
        </p:nvSpPr>
        <p:spPr>
          <a:xfrm>
            <a:off x="9883299" y="3024668"/>
            <a:ext cx="1779862" cy="762001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Software interface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59EF085-2C26-90DE-D79C-935EFE609E2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45027" y="1373135"/>
            <a:ext cx="12700" cy="3243704"/>
          </a:xfrm>
          <a:prstGeom prst="bentConnector3">
            <a:avLst>
              <a:gd name="adj1" fmla="val 4989874"/>
            </a:avLst>
          </a:prstGeom>
          <a:ln w="793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18A9AE0-2C82-CDA0-29F9-94D34314280D}"/>
              </a:ext>
            </a:extLst>
          </p:cNvPr>
          <p:cNvSpPr txBox="1">
            <a:spLocks/>
          </p:cNvSpPr>
          <p:nvPr/>
        </p:nvSpPr>
        <p:spPr>
          <a:xfrm>
            <a:off x="8049777" y="1825625"/>
            <a:ext cx="2622081" cy="4403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Communicate</a:t>
            </a:r>
          </a:p>
        </p:txBody>
      </p:sp>
    </p:spTree>
    <p:extLst>
      <p:ext uri="{BB962C8B-B14F-4D97-AF65-F5344CB8AC3E}">
        <p14:creationId xmlns:p14="http://schemas.microsoft.com/office/powerpoint/2010/main" val="1055842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80AD-9D84-3268-32B4-E645145D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58" y="14132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Evolution of APIs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A8F4C2-7C94-DD4C-37B3-7786E0CFB4AC}"/>
              </a:ext>
            </a:extLst>
          </p:cNvPr>
          <p:cNvSpPr/>
          <p:nvPr/>
        </p:nvSpPr>
        <p:spPr>
          <a:xfrm>
            <a:off x="6625932" y="1421091"/>
            <a:ext cx="2307771" cy="5063857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Computer 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5587DD-F66C-BF28-CB94-6C76B32DCB8B}"/>
              </a:ext>
            </a:extLst>
          </p:cNvPr>
          <p:cNvSpPr/>
          <p:nvPr/>
        </p:nvSpPr>
        <p:spPr>
          <a:xfrm>
            <a:off x="9403840" y="1421091"/>
            <a:ext cx="2307771" cy="2497681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Computer 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5D4A31-FC65-1EFF-99C3-B44B0B326F6D}"/>
              </a:ext>
            </a:extLst>
          </p:cNvPr>
          <p:cNvSpPr/>
          <p:nvPr/>
        </p:nvSpPr>
        <p:spPr>
          <a:xfrm>
            <a:off x="6861789" y="2060611"/>
            <a:ext cx="1836056" cy="762001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Program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923164-AD86-2EB9-AF20-1028FC4A16DE}"/>
              </a:ext>
            </a:extLst>
          </p:cNvPr>
          <p:cNvSpPr/>
          <p:nvPr/>
        </p:nvSpPr>
        <p:spPr>
          <a:xfrm>
            <a:off x="6861789" y="3232639"/>
            <a:ext cx="1836056" cy="762001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Program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2B5584-9BEE-ECF2-0C8F-E6A5DDB7AB43}"/>
              </a:ext>
            </a:extLst>
          </p:cNvPr>
          <p:cNvSpPr/>
          <p:nvPr/>
        </p:nvSpPr>
        <p:spPr>
          <a:xfrm>
            <a:off x="9692157" y="2482425"/>
            <a:ext cx="1836056" cy="762001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Program 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206C58-A76F-131F-999C-F30E8D840829}"/>
              </a:ext>
            </a:extLst>
          </p:cNvPr>
          <p:cNvCxnSpPr>
            <a:cxnSpLocks/>
          </p:cNvCxnSpPr>
          <p:nvPr/>
        </p:nvCxnSpPr>
        <p:spPr>
          <a:xfrm>
            <a:off x="7779817" y="2822612"/>
            <a:ext cx="0" cy="410027"/>
          </a:xfrm>
          <a:prstGeom prst="straightConnector1">
            <a:avLst/>
          </a:prstGeom>
          <a:ln w="508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08BD32-4BF1-0D7F-184C-E23BF7FA33D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697845" y="2441612"/>
            <a:ext cx="994312" cy="220865"/>
          </a:xfrm>
          <a:prstGeom prst="straightConnector1">
            <a:avLst/>
          </a:prstGeom>
          <a:ln w="508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7167E1-33A9-9372-EDF7-D19A18C7206E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8697845" y="3059367"/>
            <a:ext cx="994312" cy="554273"/>
          </a:xfrm>
          <a:prstGeom prst="straightConnector1">
            <a:avLst/>
          </a:prstGeom>
          <a:ln w="508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92E0A84-91ED-A058-2563-9A9681A7BB0E}"/>
              </a:ext>
            </a:extLst>
          </p:cNvPr>
          <p:cNvSpPr/>
          <p:nvPr/>
        </p:nvSpPr>
        <p:spPr>
          <a:xfrm>
            <a:off x="6861789" y="4422621"/>
            <a:ext cx="1836056" cy="762001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Operating System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E9B1D1-10B5-C232-A356-3C7CD5C02F5F}"/>
              </a:ext>
            </a:extLst>
          </p:cNvPr>
          <p:cNvSpPr/>
          <p:nvPr/>
        </p:nvSpPr>
        <p:spPr>
          <a:xfrm>
            <a:off x="6861789" y="5612603"/>
            <a:ext cx="1836056" cy="762001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Hardware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4289FA-82D6-4DE2-3A25-7D494659267F}"/>
              </a:ext>
            </a:extLst>
          </p:cNvPr>
          <p:cNvCxnSpPr>
            <a:cxnSpLocks/>
          </p:cNvCxnSpPr>
          <p:nvPr/>
        </p:nvCxnSpPr>
        <p:spPr>
          <a:xfrm>
            <a:off x="7779817" y="3994640"/>
            <a:ext cx="0" cy="410027"/>
          </a:xfrm>
          <a:prstGeom prst="straightConnector1">
            <a:avLst/>
          </a:prstGeom>
          <a:ln w="508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96C65C0-514D-1ECC-E933-8D9E984DC720}"/>
              </a:ext>
            </a:extLst>
          </p:cNvPr>
          <p:cNvCxnSpPr>
            <a:cxnSpLocks/>
          </p:cNvCxnSpPr>
          <p:nvPr/>
        </p:nvCxnSpPr>
        <p:spPr>
          <a:xfrm>
            <a:off x="7779817" y="5184622"/>
            <a:ext cx="0" cy="410027"/>
          </a:xfrm>
          <a:prstGeom prst="straightConnector1">
            <a:avLst/>
          </a:prstGeom>
          <a:ln w="508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A83CF9-B68C-EDA8-3999-10FF1B66C91A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5742298" y="4803621"/>
            <a:ext cx="1119491" cy="1"/>
          </a:xfrm>
          <a:prstGeom prst="straightConnector1">
            <a:avLst/>
          </a:prstGeom>
          <a:ln w="508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Monitor with solid fill">
            <a:extLst>
              <a:ext uri="{FF2B5EF4-FFF2-40B4-BE49-F238E27FC236}">
                <a16:creationId xmlns:a16="http://schemas.microsoft.com/office/drawing/2014/main" id="{49E0F526-A222-761B-E386-839B22279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7898" y="4422621"/>
            <a:ext cx="914400" cy="914400"/>
          </a:xfrm>
          <a:prstGeom prst="rect">
            <a:avLst/>
          </a:prstGeom>
        </p:spPr>
      </p:pic>
      <p:sp>
        <p:nvSpPr>
          <p:cNvPr id="36" name="Rectangular Callout 35">
            <a:extLst>
              <a:ext uri="{FF2B5EF4-FFF2-40B4-BE49-F238E27FC236}">
                <a16:creationId xmlns:a16="http://schemas.microsoft.com/office/drawing/2014/main" id="{D473351A-3DE2-426C-49F5-94B8C9E6CBBE}"/>
              </a:ext>
            </a:extLst>
          </p:cNvPr>
          <p:cNvSpPr/>
          <p:nvPr/>
        </p:nvSpPr>
        <p:spPr>
          <a:xfrm>
            <a:off x="9354248" y="4398423"/>
            <a:ext cx="2227470" cy="1039661"/>
          </a:xfrm>
          <a:prstGeom prst="wedgeRectCallout">
            <a:avLst>
              <a:gd name="adj1" fmla="val -109426"/>
              <a:gd name="adj2" fmla="val 52429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Hard Abstraction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Instructions sets</a:t>
            </a:r>
          </a:p>
        </p:txBody>
      </p:sp>
      <p:sp>
        <p:nvSpPr>
          <p:cNvPr id="37" name="Rectangular Callout 36">
            <a:extLst>
              <a:ext uri="{FF2B5EF4-FFF2-40B4-BE49-F238E27FC236}">
                <a16:creationId xmlns:a16="http://schemas.microsoft.com/office/drawing/2014/main" id="{49B15C96-3218-E223-F4E8-F7CF2AB55F2A}"/>
              </a:ext>
            </a:extLst>
          </p:cNvPr>
          <p:cNvSpPr/>
          <p:nvPr/>
        </p:nvSpPr>
        <p:spPr>
          <a:xfrm>
            <a:off x="4928813" y="5781399"/>
            <a:ext cx="1461261" cy="729205"/>
          </a:xfrm>
          <a:prstGeom prst="wedgeRectCallout">
            <a:avLst>
              <a:gd name="adj1" fmla="val 39805"/>
              <a:gd name="adj2" fmla="val -137850"/>
            </a:avLst>
          </a:pr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Command line Interface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8D43B66C-F3C5-626E-71C9-F6409780E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070" y="1391404"/>
            <a:ext cx="5104369" cy="46296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concept of API was conceived since the time of sub-routines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 was conceived in 1968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 the lowest level APIs is the mechanism for interfacing with hardware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 of API: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standardization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interoperability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57BA1C0-4EDF-1577-B8CA-B6A465EA9136}"/>
              </a:ext>
            </a:extLst>
          </p:cNvPr>
          <p:cNvSpPr txBox="1">
            <a:spLocks/>
          </p:cNvSpPr>
          <p:nvPr/>
        </p:nvSpPr>
        <p:spPr>
          <a:xfrm>
            <a:off x="9354248" y="5950630"/>
            <a:ext cx="2673529" cy="5444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 == process</a:t>
            </a:r>
          </a:p>
        </p:txBody>
      </p:sp>
    </p:spTree>
    <p:extLst>
      <p:ext uri="{BB962C8B-B14F-4D97-AF65-F5344CB8AC3E}">
        <p14:creationId xmlns:p14="http://schemas.microsoft.com/office/powerpoint/2010/main" val="1118291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80AD-9D84-3268-32B4-E645145D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11531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Operating Systems APIs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20AF1F-5EA1-59D1-E51F-E400AF53F786}"/>
              </a:ext>
            </a:extLst>
          </p:cNvPr>
          <p:cNvSpPr/>
          <p:nvPr/>
        </p:nvSpPr>
        <p:spPr>
          <a:xfrm>
            <a:off x="1068615" y="3047999"/>
            <a:ext cx="2307769" cy="762001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User Program Space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B71E0C-598A-5A58-D927-34F482B936EF}"/>
              </a:ext>
            </a:extLst>
          </p:cNvPr>
          <p:cNvCxnSpPr>
            <a:cxnSpLocks/>
          </p:cNvCxnSpPr>
          <p:nvPr/>
        </p:nvCxnSpPr>
        <p:spPr>
          <a:xfrm>
            <a:off x="1854201" y="3857853"/>
            <a:ext cx="0" cy="1447568"/>
          </a:xfrm>
          <a:prstGeom prst="straightConnector1">
            <a:avLst/>
          </a:prstGeom>
          <a:ln w="508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220255E-8E0B-EA33-5CE0-FDA3B5134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0" y="1275891"/>
            <a:ext cx="11068957" cy="1190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OS Level API such as Linux API and Win32 with kernel provides API to programs to access system resources such as file system, device driver, network, 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8AB6B2-6D04-5A6D-9AE2-F30E0791837C}"/>
              </a:ext>
            </a:extLst>
          </p:cNvPr>
          <p:cNvSpPr/>
          <p:nvPr/>
        </p:nvSpPr>
        <p:spPr>
          <a:xfrm>
            <a:off x="1068615" y="5305421"/>
            <a:ext cx="2841172" cy="762001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Linux Kernel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8CDDC25-D6EC-CF0F-413F-B38D3B6CBCD1}"/>
              </a:ext>
            </a:extLst>
          </p:cNvPr>
          <p:cNvSpPr txBox="1">
            <a:spLocks/>
          </p:cNvSpPr>
          <p:nvPr/>
        </p:nvSpPr>
        <p:spPr>
          <a:xfrm>
            <a:off x="2006600" y="4070804"/>
            <a:ext cx="2307769" cy="993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 API to perform system calls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F7AEE8-40D9-F7F9-6F73-22FD23C0CDC1}"/>
              </a:ext>
            </a:extLst>
          </p:cNvPr>
          <p:cNvSpPr txBox="1"/>
          <p:nvPr/>
        </p:nvSpPr>
        <p:spPr>
          <a:xfrm>
            <a:off x="5642427" y="2288717"/>
            <a:ext cx="6096000" cy="427809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SG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SG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SG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SG" sz="1600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SG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SG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unistd.h</a:t>
            </a:r>
            <a:r>
              <a:rPr lang="en-SG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SG" sz="1600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SG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SG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SG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SG" sz="1600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-SG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SG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SG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-SG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SG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pid_t</a:t>
            </a:r>
            <a:r>
              <a:rPr lang="en-SG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SG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child_pid</a:t>
            </a:r>
            <a:r>
              <a:rPr lang="en-SG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fork();</a:t>
            </a:r>
          </a:p>
          <a:p>
            <a:br>
              <a:rPr lang="en-SG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SG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SG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SG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SG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child_pid</a:t>
            </a:r>
            <a:r>
              <a:rPr lang="en-SG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SG" sz="1600" dirty="0">
                <a:solidFill>
                  <a:srgbClr val="D4D4D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SG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0) {</a:t>
            </a:r>
          </a:p>
          <a:p>
            <a:r>
              <a:rPr lang="en-SG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SG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SG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SG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"Child process ID: </a:t>
            </a:r>
            <a:r>
              <a:rPr lang="en-SG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%d</a:t>
            </a:r>
            <a:r>
              <a:rPr lang="en-SG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SG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SG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SG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child_pid</a:t>
            </a:r>
            <a:r>
              <a:rPr lang="en-SG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SG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wait(NULL);</a:t>
            </a:r>
          </a:p>
          <a:p>
            <a:r>
              <a:rPr lang="en-SG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SG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SG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SG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"Child process finished</a:t>
            </a:r>
            <a:r>
              <a:rPr lang="en-SG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SG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SG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SG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exit</a:t>
            </a:r>
            <a:r>
              <a:rPr lang="en-SG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(EXIT_SUCCESS);</a:t>
            </a:r>
          </a:p>
          <a:p>
            <a:r>
              <a:rPr lang="en-SG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SG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else</a:t>
            </a:r>
            <a:r>
              <a:rPr lang="en-SG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SG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exit</a:t>
            </a:r>
            <a:r>
              <a:rPr lang="en-SG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(EXIT_FAILURE);</a:t>
            </a:r>
          </a:p>
          <a:p>
            <a:r>
              <a:rPr lang="en-SG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</a:p>
          <a:p>
            <a:r>
              <a:rPr lang="en-SG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2B4266-FFFB-AC45-757D-1BF2C9F25FFF}"/>
              </a:ext>
            </a:extLst>
          </p:cNvPr>
          <p:cNvSpPr txBox="1">
            <a:spLocks/>
          </p:cNvSpPr>
          <p:nvPr/>
        </p:nvSpPr>
        <p:spPr>
          <a:xfrm>
            <a:off x="979715" y="2631168"/>
            <a:ext cx="3427185" cy="305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 == process</a:t>
            </a:r>
          </a:p>
        </p:txBody>
      </p:sp>
    </p:spTree>
    <p:extLst>
      <p:ext uri="{BB962C8B-B14F-4D97-AF65-F5344CB8AC3E}">
        <p14:creationId xmlns:p14="http://schemas.microsoft.com/office/powerpoint/2010/main" val="1918006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80AD-9D84-3268-32B4-E645145D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11531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Libraries are not APIs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220255E-8E0B-EA33-5CE0-FDA3B5134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643" y="1459469"/>
            <a:ext cx="6823529" cy="267127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 DLL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(Dynamic Linked Libraries) are </a:t>
            </a:r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compiled code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 can be loaded into the the user </a:t>
            </a:r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 memory address space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access OS API.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equivalent in </a:t>
            </a:r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</a:t>
            </a:r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 libraries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e.g.libc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libssl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8AB6B2-6D04-5A6D-9AE2-F30E0791837C}"/>
              </a:ext>
            </a:extLst>
          </p:cNvPr>
          <p:cNvSpPr/>
          <p:nvPr/>
        </p:nvSpPr>
        <p:spPr>
          <a:xfrm>
            <a:off x="7987904" y="1489271"/>
            <a:ext cx="2505528" cy="5044399"/>
          </a:xfrm>
          <a:prstGeom prst="rect">
            <a:avLst/>
          </a:prstGeom>
          <a:solidFill>
            <a:schemeClr val="tx1"/>
          </a:solidFill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Linux\</a:t>
            </a:r>
          </a:p>
        </p:txBody>
      </p:sp>
      <p:pic>
        <p:nvPicPr>
          <p:cNvPr id="26" name="Picture 2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2657F48-4257-102D-A078-97EDF044F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196" y="1541773"/>
            <a:ext cx="2366736" cy="496209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B78B44C-C78F-B41D-92FF-2A14265E0FCC}"/>
              </a:ext>
            </a:extLst>
          </p:cNvPr>
          <p:cNvSpPr txBox="1">
            <a:spLocks/>
          </p:cNvSpPr>
          <p:nvPr/>
        </p:nvSpPr>
        <p:spPr>
          <a:xfrm>
            <a:off x="7514432" y="778097"/>
            <a:ext cx="3452472" cy="6199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Program/Process 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 Address Space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2106A22-0F2A-D473-A6E8-2ADBD2AA1433}"/>
              </a:ext>
            </a:extLst>
          </p:cNvPr>
          <p:cNvCxnSpPr>
            <a:cxnSpLocks/>
          </p:cNvCxnSpPr>
          <p:nvPr/>
        </p:nvCxnSpPr>
        <p:spPr>
          <a:xfrm>
            <a:off x="10285796" y="3480531"/>
            <a:ext cx="715636" cy="0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933BA84E-22AC-8683-8387-371C1BDBD5F0}"/>
              </a:ext>
            </a:extLst>
          </p:cNvPr>
          <p:cNvSpPr txBox="1">
            <a:spLocks/>
          </p:cNvSpPr>
          <p:nvPr/>
        </p:nvSpPr>
        <p:spPr>
          <a:xfrm>
            <a:off x="10568724" y="3729097"/>
            <a:ext cx="1422400" cy="58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systems calls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7748B9-67D0-C7ED-0575-C8FAFB13BAA3}"/>
              </a:ext>
            </a:extLst>
          </p:cNvPr>
          <p:cNvSpPr txBox="1"/>
          <p:nvPr/>
        </p:nvSpPr>
        <p:spPr>
          <a:xfrm>
            <a:off x="470806" y="4783356"/>
            <a:ext cx="6923429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SG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SG" b="0" i="0" u="none" strike="noStrike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ink libraries are not considered APIs because they  operate in the memory space of the program and it is the system calls that provides the </a:t>
            </a:r>
            <a:r>
              <a:rPr lang="en-SG" b="0" i="0" u="none" strike="noStrike" dirty="0">
                <a:solidFill>
                  <a:srgbClr val="FF4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SG" b="0" i="0" u="none" strike="noStrike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 the underlying OS </a:t>
            </a:r>
            <a:r>
              <a:rPr lang="en-SG" b="0" i="0" u="none" strike="noStrike" dirty="0">
                <a:solidFill>
                  <a:srgbClr val="FF4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services</a:t>
            </a:r>
            <a:endParaRPr lang="en-US" dirty="0">
              <a:solidFill>
                <a:srgbClr val="FF4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843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80AD-9D84-3268-32B4-E645145D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11531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 Procedure Calls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220255E-8E0B-EA33-5CE0-FDA3B5134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0" y="1275891"/>
            <a:ext cx="11068957" cy="1190172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SG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 Procedure Calls (RPCs) are a mechanism that allows a computer program to </a:t>
            </a:r>
            <a:r>
              <a:rPr lang="en-SG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execute code</a:t>
            </a:r>
            <a:r>
              <a:rPr lang="en-SG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a </a:t>
            </a:r>
            <a:r>
              <a:rPr lang="en-SG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different memory address space</a:t>
            </a:r>
            <a:r>
              <a:rPr lang="en-SG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which may be on a remote machine. The basic idea behind RPCs is that a program can call a function or procedure in a different address space just </a:t>
            </a:r>
            <a:r>
              <a:rPr lang="en-SG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 if it were a local function call</a:t>
            </a:r>
            <a:r>
              <a:rPr lang="en-SG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77606C-B144-128E-B0EA-E517262183AD}"/>
              </a:ext>
            </a:extLst>
          </p:cNvPr>
          <p:cNvSpPr/>
          <p:nvPr/>
        </p:nvSpPr>
        <p:spPr>
          <a:xfrm>
            <a:off x="393582" y="2677438"/>
            <a:ext cx="2307771" cy="342900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Computer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759A01-32B5-5785-46A8-5B11E8EFA461}"/>
              </a:ext>
            </a:extLst>
          </p:cNvPr>
          <p:cNvSpPr/>
          <p:nvPr/>
        </p:nvSpPr>
        <p:spPr>
          <a:xfrm>
            <a:off x="3215703" y="3109238"/>
            <a:ext cx="2307771" cy="299720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Computer 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BEFABC-79E9-0637-0E83-E407A4727C40}"/>
              </a:ext>
            </a:extLst>
          </p:cNvPr>
          <p:cNvSpPr/>
          <p:nvPr/>
        </p:nvSpPr>
        <p:spPr>
          <a:xfrm>
            <a:off x="629439" y="3346874"/>
            <a:ext cx="1836056" cy="1176777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Program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CE889C-7944-BF6F-BCAA-7BB4C65A6F0F}"/>
              </a:ext>
            </a:extLst>
          </p:cNvPr>
          <p:cNvSpPr/>
          <p:nvPr/>
        </p:nvSpPr>
        <p:spPr>
          <a:xfrm>
            <a:off x="629439" y="4879801"/>
            <a:ext cx="1836056" cy="1054846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Program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E7941-361C-3CC3-AFDD-18B3B14F9D9F}"/>
              </a:ext>
            </a:extLst>
          </p:cNvPr>
          <p:cNvSpPr/>
          <p:nvPr/>
        </p:nvSpPr>
        <p:spPr>
          <a:xfrm>
            <a:off x="3395318" y="4634546"/>
            <a:ext cx="1836056" cy="981262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Program 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7C7C51-177A-DC13-B65A-DE40BB77760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528494" y="4195517"/>
            <a:ext cx="0" cy="929659"/>
          </a:xfrm>
          <a:prstGeom prst="straightConnector1">
            <a:avLst/>
          </a:prstGeom>
          <a:ln w="508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F0BB20-9AFC-7F44-1CED-385BF0E9A6BD}"/>
              </a:ext>
            </a:extLst>
          </p:cNvPr>
          <p:cNvCxnSpPr>
            <a:cxnSpLocks/>
            <a:stCxn id="30" idx="1"/>
            <a:endCxn id="24" idx="3"/>
          </p:cNvCxnSpPr>
          <p:nvPr/>
        </p:nvCxnSpPr>
        <p:spPr>
          <a:xfrm flipH="1" flipV="1">
            <a:off x="2042844" y="5259657"/>
            <a:ext cx="1756152" cy="1"/>
          </a:xfrm>
          <a:prstGeom prst="straightConnector1">
            <a:avLst/>
          </a:prstGeom>
          <a:ln w="508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AD429D6-CDA5-9DD3-1056-79BD57FA7962}"/>
              </a:ext>
            </a:extLst>
          </p:cNvPr>
          <p:cNvSpPr txBox="1">
            <a:spLocks/>
          </p:cNvSpPr>
          <p:nvPr/>
        </p:nvSpPr>
        <p:spPr>
          <a:xfrm>
            <a:off x="368300" y="6220170"/>
            <a:ext cx="2824838" cy="305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 == process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511E92-78AB-2822-6621-484D34893AFD}"/>
              </a:ext>
            </a:extLst>
          </p:cNvPr>
          <p:cNvSpPr/>
          <p:nvPr/>
        </p:nvSpPr>
        <p:spPr>
          <a:xfrm>
            <a:off x="1033117" y="3926555"/>
            <a:ext cx="1028700" cy="26896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235EF9-E927-AF27-8A80-338E1728D012}"/>
              </a:ext>
            </a:extLst>
          </p:cNvPr>
          <p:cNvSpPr/>
          <p:nvPr/>
        </p:nvSpPr>
        <p:spPr>
          <a:xfrm>
            <a:off x="1014144" y="5125176"/>
            <a:ext cx="1028700" cy="26896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0DEE7-967E-055E-3350-D7D526CD9326}"/>
              </a:ext>
            </a:extLst>
          </p:cNvPr>
          <p:cNvSpPr/>
          <p:nvPr/>
        </p:nvSpPr>
        <p:spPr>
          <a:xfrm>
            <a:off x="3798996" y="5125177"/>
            <a:ext cx="1028700" cy="26896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C000121-A4E0-FBBB-D634-3FF5B85F686C}"/>
              </a:ext>
            </a:extLst>
          </p:cNvPr>
          <p:cNvSpPr txBox="1">
            <a:spLocks/>
          </p:cNvSpPr>
          <p:nvPr/>
        </p:nvSpPr>
        <p:spPr>
          <a:xfrm>
            <a:off x="6063231" y="2601454"/>
            <a:ext cx="5871266" cy="3923848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108000" tIns="108000" rIns="108000" bIns="108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 of inter-process communication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 be used over different network protocols such as TCP, UDP, and HTTP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Requires the data to be serialized and deserialized for transfer over the network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SG" sz="18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Involves </a:t>
            </a:r>
            <a:r>
              <a:rPr lang="en-SG" sz="1800" b="0" i="0" u="none" strike="noStrike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IDL</a:t>
            </a:r>
            <a:r>
              <a:rPr lang="en-SG" sz="18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(Interface Definition Language) for cross-platform integration. IDL define the methods, arguments, and return types of the remote procedure calls</a:t>
            </a:r>
            <a:endParaRPr lang="en-SG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Examples for RPC: Java RMI, CORBA, Thrift, Avro, </a:t>
            </a:r>
            <a:r>
              <a:rPr lang="en-SG" sz="1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protobuf</a:t>
            </a: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079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80AD-9D84-3268-32B4-E645145D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11531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RPC Beware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220255E-8E0B-EA33-5CE0-FDA3B5134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0" y="1333880"/>
            <a:ext cx="11068957" cy="1479819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Requires client to implement </a:t>
            </a:r>
            <a:r>
              <a:rPr lang="en-SG" sz="18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complex error handling mechanisms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SG" sz="18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Highly susceptible to the availability of a network and the remote service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SG" sz="18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erformance is highly dependent on the network latency between client and </a:t>
            </a: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SG" sz="1800" b="0" i="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erver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Compatibility issues with </a:t>
            </a:r>
            <a:r>
              <a:rPr lang="en-SG" sz="18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programming language </a:t>
            </a:r>
            <a:r>
              <a:rPr lang="en-SG" sz="1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IDLs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96A-50CC-A2CD-4022-45D0E868EDBC}"/>
              </a:ext>
            </a:extLst>
          </p:cNvPr>
          <p:cNvSpPr txBox="1"/>
          <p:nvPr/>
        </p:nvSpPr>
        <p:spPr>
          <a:xfrm>
            <a:off x="368300" y="3429001"/>
            <a:ext cx="5943600" cy="31393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+-------------+              +-------------------+        +---------------+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Java Client |              |   Java RMI Server |        |  Java Object  |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--------------+              +-------------------+        +---------------+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                              |                           |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  Remote Method Invocation    |                           |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   (object serialization)     |                           |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 ---------------------------&gt; |                           |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                              |  Remote Object Reference  |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                              |--------------------------&gt;|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                              |                           |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                              | Object Method Invocation  |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                              |--------------------------&gt;|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                              |                           |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   Remote Method Result       |&lt;--------------------------|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|&lt;-----------------------------|                           |</a:t>
            </a:r>
          </a:p>
          <a:p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                              |                           |</a:t>
            </a:r>
          </a:p>
          <a:p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9A6153-6F77-A529-1306-D55D001599BF}"/>
              </a:ext>
            </a:extLst>
          </p:cNvPr>
          <p:cNvSpPr txBox="1">
            <a:spLocks/>
          </p:cNvSpPr>
          <p:nvPr/>
        </p:nvSpPr>
        <p:spPr>
          <a:xfrm>
            <a:off x="2501900" y="3080275"/>
            <a:ext cx="2006600" cy="305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 RMI</a:t>
            </a:r>
          </a:p>
        </p:txBody>
      </p:sp>
      <p:pic>
        <p:nvPicPr>
          <p:cNvPr id="15" name="Picture 1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33557FB-DABC-FE60-6060-73310971D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708" y="3440571"/>
            <a:ext cx="4804792" cy="3139321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B6D4179-A6A2-25D3-CD14-763BA5E186D6}"/>
              </a:ext>
            </a:extLst>
          </p:cNvPr>
          <p:cNvSpPr txBox="1">
            <a:spLocks/>
          </p:cNvSpPr>
          <p:nvPr/>
        </p:nvSpPr>
        <p:spPr>
          <a:xfrm>
            <a:off x="8902700" y="4559134"/>
            <a:ext cx="546073" cy="305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00B0F0"/>
                </a:solidFill>
                <a:cs typeface="Consolas" panose="020B0609020204030204" pitchFamily="49" charset="0"/>
              </a:rPr>
              <a:t>IDL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CB31C7F-DD69-66C7-7593-2626C1E87262}"/>
              </a:ext>
            </a:extLst>
          </p:cNvPr>
          <p:cNvSpPr txBox="1">
            <a:spLocks/>
          </p:cNvSpPr>
          <p:nvPr/>
        </p:nvSpPr>
        <p:spPr>
          <a:xfrm>
            <a:off x="8214804" y="3118209"/>
            <a:ext cx="2006600" cy="305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CORBA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F47FDD-11AF-B180-FB5C-5749A019E5D0}"/>
              </a:ext>
            </a:extLst>
          </p:cNvPr>
          <p:cNvCxnSpPr/>
          <p:nvPr/>
        </p:nvCxnSpPr>
        <p:spPr>
          <a:xfrm flipH="1">
            <a:off x="7607300" y="4711700"/>
            <a:ext cx="121920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C8664E-8B1D-0B7F-AF00-994176CF0A04}"/>
              </a:ext>
            </a:extLst>
          </p:cNvPr>
          <p:cNvCxnSpPr/>
          <p:nvPr/>
        </p:nvCxnSpPr>
        <p:spPr>
          <a:xfrm>
            <a:off x="9436100" y="4711700"/>
            <a:ext cx="128270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0F96A2D-CA0F-A683-9456-399EF5C1650E}"/>
              </a:ext>
            </a:extLst>
          </p:cNvPr>
          <p:cNvSpPr txBox="1">
            <a:spLocks/>
          </p:cNvSpPr>
          <p:nvPr/>
        </p:nvSpPr>
        <p:spPr>
          <a:xfrm>
            <a:off x="8623300" y="5270334"/>
            <a:ext cx="1219200" cy="305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rgbClr val="00B0F0"/>
                </a:solidFill>
                <a:cs typeface="Consolas" panose="020B0609020204030204" pitchFamily="49" charset="0"/>
              </a:rPr>
              <a:t>serialization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852554-E033-3A59-327C-DD2873DE7A6B}"/>
              </a:ext>
            </a:extLst>
          </p:cNvPr>
          <p:cNvCxnSpPr>
            <a:cxnSpLocks/>
          </p:cNvCxnSpPr>
          <p:nvPr/>
        </p:nvCxnSpPr>
        <p:spPr>
          <a:xfrm flipH="1">
            <a:off x="7277100" y="5422900"/>
            <a:ext cx="1282700" cy="15256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3AFDA11-115D-F722-CDED-A1B4C6A90DD2}"/>
              </a:ext>
            </a:extLst>
          </p:cNvPr>
          <p:cNvCxnSpPr>
            <a:cxnSpLocks/>
          </p:cNvCxnSpPr>
          <p:nvPr/>
        </p:nvCxnSpPr>
        <p:spPr>
          <a:xfrm>
            <a:off x="9842500" y="5422900"/>
            <a:ext cx="1435100" cy="15256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46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80AD-9D84-3268-32B4-E645145D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021" y="1761474"/>
            <a:ext cx="4995673" cy="1802003"/>
          </a:xfrm>
        </p:spPr>
        <p:txBody>
          <a:bodyPr>
            <a:noAutofit/>
          </a:bodyPr>
          <a:lstStyle/>
          <a:p>
            <a:r>
              <a:rPr lang="en-US" sz="15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RISE</a:t>
            </a:r>
          </a:p>
        </p:txBody>
      </p:sp>
      <p:pic>
        <p:nvPicPr>
          <p:cNvPr id="5" name="Picture 4" descr="A picture containing mammal&#10;&#10;Description automatically generated">
            <a:extLst>
              <a:ext uri="{FF2B5EF4-FFF2-40B4-BE49-F238E27FC236}">
                <a16:creationId xmlns:a16="http://schemas.microsoft.com/office/drawing/2014/main" id="{C9D85A1C-4A73-BBFD-973E-A4264BB6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  <a:effectLst>
            <a:glow rad="127000">
              <a:schemeClr val="accent1">
                <a:alpha val="6000"/>
              </a:schemeClr>
            </a:glo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42A0319-84B5-71E6-00DB-5124721CC337}"/>
              </a:ext>
            </a:extLst>
          </p:cNvPr>
          <p:cNvSpPr txBox="1">
            <a:spLocks/>
          </p:cNvSpPr>
          <p:nvPr/>
        </p:nvSpPr>
        <p:spPr>
          <a:xfrm>
            <a:off x="710183" y="3685032"/>
            <a:ext cx="1447801" cy="936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 </a:t>
            </a:r>
          </a:p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60D7B7-5A82-7EA8-77BC-E32C8E1B8576}"/>
              </a:ext>
            </a:extLst>
          </p:cNvPr>
          <p:cNvSpPr txBox="1">
            <a:spLocks/>
          </p:cNvSpPr>
          <p:nvPr/>
        </p:nvSpPr>
        <p:spPr>
          <a:xfrm>
            <a:off x="1920240" y="3563477"/>
            <a:ext cx="4760977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 APIs</a:t>
            </a:r>
          </a:p>
        </p:txBody>
      </p:sp>
    </p:spTree>
    <p:extLst>
      <p:ext uri="{BB962C8B-B14F-4D97-AF65-F5344CB8AC3E}">
        <p14:creationId xmlns:p14="http://schemas.microsoft.com/office/powerpoint/2010/main" val="1674467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4357</TotalTime>
  <Words>2290</Words>
  <Application>Microsoft Macintosh PowerPoint</Application>
  <PresentationFormat>Widescreen</PresentationFormat>
  <Paragraphs>339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Söhne</vt:lpstr>
      <vt:lpstr>Arial</vt:lpstr>
      <vt:lpstr>Calibri</vt:lpstr>
      <vt:lpstr>Calibri Light</vt:lpstr>
      <vt:lpstr>Consolas</vt:lpstr>
      <vt:lpstr>Menlo</vt:lpstr>
      <vt:lpstr>Office Theme</vt:lpstr>
      <vt:lpstr>Planet of the APIs</vt:lpstr>
      <vt:lpstr>PowerPoint Presentation</vt:lpstr>
      <vt:lpstr>What are APIs</vt:lpstr>
      <vt:lpstr>Evolution of APIs</vt:lpstr>
      <vt:lpstr>Operating Systems APIs</vt:lpstr>
      <vt:lpstr>Libraries are not APIs</vt:lpstr>
      <vt:lpstr>Remote Procedure Calls</vt:lpstr>
      <vt:lpstr>RPC Beware</vt:lpstr>
      <vt:lpstr>RISE</vt:lpstr>
      <vt:lpstr>First Came SOAP Web Services </vt:lpstr>
      <vt:lpstr>The Came RESTFul API</vt:lpstr>
      <vt:lpstr>REST Example: Pet store</vt:lpstr>
      <vt:lpstr>Going 2-way: Web Socket</vt:lpstr>
      <vt:lpstr>PowerPoint Presentation</vt:lpstr>
      <vt:lpstr>RPC is dead, Long Live gRPC</vt:lpstr>
      <vt:lpstr>PowerPoint Presentation</vt:lpstr>
      <vt:lpstr>API Design Principles</vt:lpstr>
      <vt:lpstr>Use JSON</vt:lpstr>
      <vt:lpstr>Specify with OpenAPI/Swagger</vt:lpstr>
      <vt:lpstr>Know curl://</vt:lpstr>
      <vt:lpstr>Postman</vt:lpstr>
      <vt:lpstr>API Rules the World</vt:lpstr>
      <vt:lpstr>The War of Stacks</vt:lpstr>
      <vt:lpstr>NodeJS &amp; Express</vt:lpstr>
      <vt:lpstr>FastAPI</vt:lpstr>
      <vt:lpstr>In the End: United by AI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Planet of the APIs</dc:title>
  <dc:creator>Ng Pan Yong</dc:creator>
  <cp:lastModifiedBy>Ng Pan Yong</cp:lastModifiedBy>
  <cp:revision>18</cp:revision>
  <dcterms:created xsi:type="dcterms:W3CDTF">2023-04-21T03:46:16Z</dcterms:created>
  <dcterms:modified xsi:type="dcterms:W3CDTF">2023-04-24T04:34:23Z</dcterms:modified>
</cp:coreProperties>
</file>